
<file path=[Content_Types].xml><?xml version="1.0" encoding="utf-8"?>
<Types xmlns="http://schemas.openxmlformats.org/package/2006/content-types">
  <Default Extension="bin" ContentType="application/vnd.openxmlformats-officedocument.oleObject"/>
  <Default Extension="jpeg" ContentType="image/jpeg"/>
  <Default Extension="jpg" ContentType="image/jpeg"/>
  <Default Extension="png" ContentType="image/png"/>
  <Default Extension="rels" ContentType="application/vnd.openxmlformats-package.relationships+xml"/>
  <Default Extension="wav" ContentType="audio/x-wav"/>
  <Default Extension="wdp" ContentType="image/vnd.ms-photo"/>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48" r:id="rId1"/>
  </p:sldMasterIdLst>
  <p:notesMasterIdLst>
    <p:notesMasterId r:id="rId15"/>
  </p:notesMasterIdLst>
  <p:sldIdLst>
    <p:sldId id="256" r:id="rId2"/>
    <p:sldId id="282" r:id="rId3"/>
    <p:sldId id="459" r:id="rId4"/>
    <p:sldId id="460" r:id="rId5"/>
    <p:sldId id="461" r:id="rId6"/>
    <p:sldId id="462" r:id="rId7"/>
    <p:sldId id="464" r:id="rId8"/>
    <p:sldId id="463" r:id="rId9"/>
    <p:sldId id="278" r:id="rId10"/>
    <p:sldId id="273" r:id="rId11"/>
    <p:sldId id="274" r:id="rId12"/>
    <p:sldId id="275" r:id="rId13"/>
    <p:sldId id="276" r:id="rId14"/>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1022F"/>
    <a:srgbClr val="160223"/>
    <a:srgbClr val="2C0346"/>
    <a:srgbClr val="3F003F"/>
    <a:srgbClr val="FFFF99"/>
    <a:srgbClr val="00003F"/>
    <a:srgbClr val="000066"/>
    <a:srgbClr val="FFFFC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SorterView">
  <p:normalViewPr>
    <p:restoredLeft sz="14890" autoAdjust="0"/>
    <p:restoredTop sz="94660"/>
  </p:normalViewPr>
  <p:slideViewPr>
    <p:cSldViewPr snapToGrid="0">
      <p:cViewPr varScale="1">
        <p:scale>
          <a:sx n="87" d="100"/>
          <a:sy n="87" d="100"/>
        </p:scale>
        <p:origin x="-342" y="-84"/>
      </p:cViewPr>
      <p:guideLst>
        <p:guide orient="horz" pos="2160"/>
        <p:guide pos="2880"/>
      </p:guideLst>
    </p:cSldViewPr>
  </p:slideViewPr>
  <p:notesTextViewPr>
    <p:cViewPr>
      <p:scale>
        <a:sx n="1" d="1"/>
        <a:sy n="1" d="1"/>
      </p:scale>
      <p:origin x="0" y="0"/>
    </p:cViewPr>
  </p:notesTextViewPr>
  <p:sorterViewPr>
    <p:cViewPr varScale="1">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CA"/>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ECD216B2-ACBC-44B0-85F7-759020758E26}" type="datetimeFigureOut">
              <a:rPr lang="en-CA" smtClean="0"/>
              <a:t>2022-10-01</a:t>
            </a:fld>
            <a:endParaRPr lang="en-CA"/>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CA"/>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CA"/>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160ACAB6-06A0-453C-A925-AEEA3DA9F518}" type="slidenum">
              <a:rPr lang="en-CA" smtClean="0"/>
              <a:t>‹#›</a:t>
            </a:fld>
            <a:endParaRPr lang="en-CA"/>
          </a:p>
        </p:txBody>
      </p:sp>
    </p:spTree>
    <p:extLst>
      <p:ext uri="{BB962C8B-B14F-4D97-AF65-F5344CB8AC3E}">
        <p14:creationId xmlns:p14="http://schemas.microsoft.com/office/powerpoint/2010/main" val="200106395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8" Type="http://schemas.microsoft.com/office/2007/relationships/hdphoto" Target="../media/hdphoto2.wdp"/><Relationship Id="rId3" Type="http://schemas.openxmlformats.org/officeDocument/2006/relationships/image" Target="../media/image4.png"/><Relationship Id="rId7" Type="http://schemas.openxmlformats.org/officeDocument/2006/relationships/image" Target="../media/image6.png"/><Relationship Id="rId2" Type="http://schemas.openxmlformats.org/officeDocument/2006/relationships/image" Target="../media/image3.JPG"/><Relationship Id="rId1" Type="http://schemas.openxmlformats.org/officeDocument/2006/relationships/slideMaster" Target="../slideMasters/slideMaster1.xml"/><Relationship Id="rId6" Type="http://schemas.microsoft.com/office/2007/relationships/hdphoto" Target="../media/hdphoto1.wdp"/><Relationship Id="rId5" Type="http://schemas.openxmlformats.org/officeDocument/2006/relationships/image" Target="../media/image5.png"/><Relationship Id="rId10" Type="http://schemas.microsoft.com/office/2007/relationships/hdphoto" Target="../media/hdphoto3.wdp"/><Relationship Id="rId4" Type="http://schemas.openxmlformats.org/officeDocument/2006/relationships/image" Target="../media/image2.png"/><Relationship Id="rId9" Type="http://schemas.openxmlformats.org/officeDocument/2006/relationships/image" Target="../media/image7.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bg>
      <p:bgPr>
        <a:blipFill dpi="0" rotWithShape="1">
          <a:blip r:embed="rId2">
            <a:lum/>
          </a:blip>
          <a:srcRect/>
          <a:stretch>
            <a:fillRect l="-4000" r="-4000"/>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685800" y="3635375"/>
            <a:ext cx="7772400" cy="1470025"/>
          </a:xfrm>
        </p:spPr>
        <p:txBody>
          <a:bodyPr/>
          <a:lstStyle>
            <a:lvl1pPr>
              <a:defRPr b="1"/>
            </a:lvl1pPr>
          </a:lstStyle>
          <a:p>
            <a:r>
              <a:rPr lang="en-US"/>
              <a:t>Click to edit Master title style</a:t>
            </a:r>
            <a:endParaRPr lang="en-CA"/>
          </a:p>
        </p:txBody>
      </p:sp>
      <p:sp>
        <p:nvSpPr>
          <p:cNvPr id="11" name="Text Box 14"/>
          <p:cNvSpPr txBox="1">
            <a:spLocks noChangeArrowheads="1"/>
          </p:cNvSpPr>
          <p:nvPr userDrawn="1"/>
        </p:nvSpPr>
        <p:spPr bwMode="auto">
          <a:xfrm>
            <a:off x="2286000" y="641092"/>
            <a:ext cx="6553200" cy="400089"/>
          </a:xfrm>
          <a:prstGeom prst="rect">
            <a:avLst/>
          </a:prstGeom>
          <a:noFill/>
          <a:ln w="9525">
            <a:noFill/>
            <a:miter lim="800000"/>
            <a:headEnd/>
            <a:tailEnd/>
          </a:ln>
          <a:effectLst>
            <a:outerShdw blurRad="50800" dist="25400" dir="2700000" algn="tl" rotWithShape="0">
              <a:prstClr val="black"/>
            </a:outerShdw>
          </a:effectLst>
        </p:spPr>
        <p:txBody>
          <a:bodyPr wrap="square" lIns="91423" tIns="45710" rIns="91423" bIns="45710" anchor="ctr">
            <a:spAutoFit/>
          </a:bodyPr>
          <a:lstStyle/>
          <a:p>
            <a:pPr algn="ctr" fontAlgn="auto">
              <a:spcBef>
                <a:spcPts val="0"/>
              </a:spcBef>
              <a:spcAft>
                <a:spcPts val="0"/>
              </a:spcAft>
              <a:defRPr/>
            </a:pPr>
            <a:r>
              <a:rPr lang="en-US" sz="2000" cap="small" baseline="0" dirty="0">
                <a:solidFill>
                  <a:schemeClr val="bg1"/>
                </a:solidFill>
                <a:latin typeface="Constantia" panose="02030602050306030303" pitchFamily="18" charset="0"/>
                <a:cs typeface="Arial" pitchFamily="34" charset="0"/>
              </a:rPr>
              <a:t>ne 112</a:t>
            </a:r>
            <a:r>
              <a:rPr lang="en-US" sz="2000" dirty="0">
                <a:solidFill>
                  <a:schemeClr val="bg1"/>
                </a:solidFill>
                <a:latin typeface="Georgia" panose="02040502050405020303" pitchFamily="18" charset="0"/>
                <a:cs typeface="Arial" pitchFamily="34" charset="0"/>
              </a:rPr>
              <a:t> </a:t>
            </a:r>
            <a:r>
              <a:rPr lang="en-US" sz="2000" i="1" dirty="0">
                <a:solidFill>
                  <a:schemeClr val="bg1"/>
                </a:solidFill>
                <a:latin typeface="Georgia" panose="02040502050405020303" pitchFamily="18" charset="0"/>
                <a:cs typeface="Arial" pitchFamily="34" charset="0"/>
              </a:rPr>
              <a:t>Linear algebra for nanotechnology engineering</a:t>
            </a:r>
          </a:p>
        </p:txBody>
      </p:sp>
      <p:sp>
        <p:nvSpPr>
          <p:cNvPr id="12" name="Text Box 14"/>
          <p:cNvSpPr txBox="1">
            <a:spLocks noChangeArrowheads="1"/>
          </p:cNvSpPr>
          <p:nvPr userDrawn="1"/>
        </p:nvSpPr>
        <p:spPr bwMode="auto">
          <a:xfrm>
            <a:off x="4724400" y="5758413"/>
            <a:ext cx="3886200" cy="744799"/>
          </a:xfrm>
          <a:prstGeom prst="rect">
            <a:avLst/>
          </a:prstGeom>
          <a:noFill/>
          <a:ln w="9525">
            <a:noFill/>
            <a:miter lim="800000"/>
            <a:headEnd/>
            <a:tailEnd/>
          </a:ln>
          <a:effectLst>
            <a:outerShdw blurRad="50800" dist="25400" dir="2700000" algn="tl" rotWithShape="0">
              <a:prstClr val="black"/>
            </a:outerShdw>
          </a:effectLst>
        </p:spPr>
        <p:txBody>
          <a:bodyPr wrap="square" lIns="91423" tIns="45710" rIns="91423" bIns="45710">
            <a:spAutoFit/>
          </a:bodyPr>
          <a:lstStyle/>
          <a:p>
            <a:pPr defTabSz="457112">
              <a:spcBef>
                <a:spcPct val="20000"/>
              </a:spcBef>
              <a:defRPr/>
            </a:pPr>
            <a:r>
              <a:rPr lang="en-US" sz="1600" b="0" kern="0" dirty="0">
                <a:solidFill>
                  <a:schemeClr val="bg1"/>
                </a:solidFill>
                <a:latin typeface="Georgia" panose="02040502050405020303" pitchFamily="18" charset="0"/>
                <a:ea typeface="ＭＳ Ｐゴシック" charset="-128"/>
                <a:cs typeface="Arial" pitchFamily="34" charset="0"/>
              </a:rPr>
              <a:t>Douglas Wilhelm Harder, LEL, </a:t>
            </a:r>
            <a:r>
              <a:rPr lang="en-US" sz="1600" b="0" kern="0" dirty="0" err="1">
                <a:solidFill>
                  <a:schemeClr val="bg1"/>
                </a:solidFill>
                <a:latin typeface="Georgia" panose="02040502050405020303" pitchFamily="18" charset="0"/>
                <a:ea typeface="ＭＳ Ｐゴシック" charset="-128"/>
                <a:cs typeface="Arial" pitchFamily="34" charset="0"/>
              </a:rPr>
              <a:t>M.Math</a:t>
            </a:r>
            <a:r>
              <a:rPr lang="en-US" sz="1600" b="0" kern="0" dirty="0">
                <a:solidFill>
                  <a:schemeClr val="bg1"/>
                </a:solidFill>
                <a:latin typeface="Georgia" panose="02040502050405020303" pitchFamily="18" charset="0"/>
                <a:ea typeface="ＭＳ Ｐゴシック" charset="-128"/>
                <a:cs typeface="Arial" pitchFamily="34" charset="0"/>
              </a:rPr>
              <a:t>.</a:t>
            </a:r>
          </a:p>
          <a:p>
            <a:pPr defTabSz="457112">
              <a:spcBef>
                <a:spcPct val="20000"/>
              </a:spcBef>
              <a:defRPr/>
            </a:pPr>
            <a:r>
              <a:rPr lang="en-US" sz="1100" kern="0" dirty="0">
                <a:solidFill>
                  <a:schemeClr val="bg1"/>
                </a:solidFill>
                <a:latin typeface="Georgia" panose="02040502050405020303" pitchFamily="18" charset="0"/>
                <a:ea typeface="ＭＳ Ｐゴシック" charset="-128"/>
                <a:cs typeface="Arial" pitchFamily="34" charset="0"/>
              </a:rPr>
              <a:t>dwharder@uwaterloo.ca</a:t>
            </a:r>
          </a:p>
          <a:p>
            <a:pPr defTabSz="457112">
              <a:spcBef>
                <a:spcPct val="20000"/>
              </a:spcBef>
              <a:defRPr/>
            </a:pPr>
            <a:r>
              <a:rPr lang="en-US" sz="1100" kern="0" dirty="0">
                <a:solidFill>
                  <a:schemeClr val="bg1"/>
                </a:solidFill>
                <a:latin typeface="Georgia" panose="02040502050405020303" pitchFamily="18" charset="0"/>
                <a:ea typeface="ＭＳ Ｐゴシック" charset="-128"/>
                <a:cs typeface="Arial" pitchFamily="34" charset="0"/>
              </a:rPr>
              <a:t>dwharder@gmail.com</a:t>
            </a:r>
            <a:endParaRPr lang="en-US" sz="1050" kern="0" dirty="0">
              <a:solidFill>
                <a:schemeClr val="bg1"/>
              </a:solidFill>
              <a:latin typeface="Georgia" panose="02040502050405020303" pitchFamily="18" charset="0"/>
              <a:ea typeface="ＭＳ Ｐゴシック" charset="-128"/>
              <a:cs typeface="Arial" pitchFamily="34" charset="0"/>
            </a:endParaRPr>
          </a:p>
        </p:txBody>
      </p:sp>
      <p:pic>
        <p:nvPicPr>
          <p:cNvPr id="13" name="Picture 2"/>
          <p:cNvPicPr>
            <a:picLocks noChangeAspect="1" noChangeArrowheads="1"/>
          </p:cNvPicPr>
          <p:nvPr userDrawn="1"/>
        </p:nvPicPr>
        <p:blipFill>
          <a:blip r:embed="rId3" cstate="print">
            <a:extLst>
              <a:ext uri="{28A0092B-C50C-407E-A947-70E740481C1C}">
                <a14:useLocalDpi xmlns:a14="http://schemas.microsoft.com/office/drawing/2010/main" val="0"/>
              </a:ext>
            </a:extLst>
          </a:blip>
          <a:stretch>
            <a:fillRect/>
          </a:stretch>
        </p:blipFill>
        <p:spPr bwMode="auto">
          <a:xfrm>
            <a:off x="251520" y="6257914"/>
            <a:ext cx="1272512" cy="411446"/>
          </a:xfrm>
          <a:prstGeom prst="rect">
            <a:avLst/>
          </a:prstGeom>
          <a:noFill/>
          <a:ln w="9525">
            <a:noFill/>
            <a:miter lim="800000"/>
            <a:headEnd/>
            <a:tailEnd/>
          </a:ln>
        </p:spPr>
      </p:pic>
      <p:pic>
        <p:nvPicPr>
          <p:cNvPr id="14" name="Picture 3"/>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36511" y="-27384"/>
            <a:ext cx="2699345" cy="92687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4338" name="Picture 2" descr="C:\Users\Douglas\Desktop\mcpl.png"/>
          <p:cNvPicPr>
            <a:picLocks noChangeAspect="1" noChangeArrowheads="1"/>
          </p:cNvPicPr>
          <p:nvPr userDrawn="1"/>
        </p:nvPicPr>
        <p:blipFill>
          <a:blip r:embed="rId5" cstate="print">
            <a:extLst>
              <a:ext uri="{BEBA8EAE-BF5A-486C-A8C5-ECC9F3942E4B}">
                <a14:imgProps xmlns:a14="http://schemas.microsoft.com/office/drawing/2010/main">
                  <a14:imgLayer r:embed="rId6">
                    <a14:imgEffect>
                      <a14:brightnessContrast bright="-40000"/>
                    </a14:imgEffect>
                  </a14:imgLayer>
                </a14:imgProps>
              </a:ext>
              <a:ext uri="{28A0092B-C50C-407E-A947-70E740481C1C}">
                <a14:useLocalDpi xmlns:a14="http://schemas.microsoft.com/office/drawing/2010/main" val="0"/>
              </a:ext>
            </a:extLst>
          </a:blip>
          <a:srcRect/>
          <a:stretch>
            <a:fillRect/>
          </a:stretch>
        </p:blipFill>
        <p:spPr bwMode="auto">
          <a:xfrm>
            <a:off x="7629728" y="6089233"/>
            <a:ext cx="304800" cy="298449"/>
          </a:xfrm>
          <a:prstGeom prst="rect">
            <a:avLst/>
          </a:prstGeom>
          <a:noFill/>
          <a:extLst>
            <a:ext uri="{909E8E84-426E-40DD-AFC4-6F175D3DCCD1}">
              <a14:hiddenFill xmlns:a14="http://schemas.microsoft.com/office/drawing/2010/main">
                <a:solidFill>
                  <a:srgbClr val="FFFFFF"/>
                </a:solidFill>
              </a14:hiddenFill>
            </a:ext>
          </a:extLst>
        </p:spPr>
      </p:pic>
      <p:pic>
        <p:nvPicPr>
          <p:cNvPr id="14339" name="Picture 3" descr="C:\Users\Douglas\Desktop\linc.gif"/>
          <p:cNvPicPr>
            <a:picLocks noChangeAspect="1" noChangeArrowheads="1"/>
          </p:cNvPicPr>
          <p:nvPr userDrawn="1"/>
        </p:nvPicPr>
        <p:blipFill>
          <a:blip r:embed="rId7" cstate="print">
            <a:extLst>
              <a:ext uri="{BEBA8EAE-BF5A-486C-A8C5-ECC9F3942E4B}">
                <a14:imgProps xmlns:a14="http://schemas.microsoft.com/office/drawing/2010/main">
                  <a14:imgLayer r:embed="rId8">
                    <a14:imgEffect>
                      <a14:brightnessContrast bright="-40000"/>
                    </a14:imgEffect>
                  </a14:imgLayer>
                </a14:imgProps>
              </a:ext>
              <a:ext uri="{28A0092B-C50C-407E-A947-70E740481C1C}">
                <a14:useLocalDpi xmlns:a14="http://schemas.microsoft.com/office/drawing/2010/main" val="0"/>
              </a:ext>
            </a:extLst>
          </a:blip>
          <a:srcRect/>
          <a:stretch>
            <a:fillRect/>
          </a:stretch>
        </p:blipFill>
        <p:spPr bwMode="auto">
          <a:xfrm>
            <a:off x="137220" y="5410200"/>
            <a:ext cx="274922" cy="353348"/>
          </a:xfrm>
          <a:prstGeom prst="rect">
            <a:avLst/>
          </a:prstGeom>
          <a:noFill/>
          <a:extLst>
            <a:ext uri="{909E8E84-426E-40DD-AFC4-6F175D3DCCD1}">
              <a14:hiddenFill xmlns:a14="http://schemas.microsoft.com/office/drawing/2010/main">
                <a:solidFill>
                  <a:srgbClr val="FFFFFF"/>
                </a:solidFill>
              </a14:hiddenFill>
            </a:ext>
          </a:extLst>
        </p:spPr>
      </p:pic>
      <p:pic>
        <p:nvPicPr>
          <p:cNvPr id="14341" name="Picture 5" descr="C:\Users\Douglas\Desktop\Intelligence_Branch_(Canadian_Forces)_badge.png"/>
          <p:cNvPicPr>
            <a:picLocks noChangeAspect="1" noChangeArrowheads="1"/>
          </p:cNvPicPr>
          <p:nvPr userDrawn="1"/>
        </p:nvPicPr>
        <p:blipFill>
          <a:blip r:embed="rId9" cstate="print">
            <a:extLst>
              <a:ext uri="{BEBA8EAE-BF5A-486C-A8C5-ECC9F3942E4B}">
                <a14:imgProps xmlns:a14="http://schemas.microsoft.com/office/drawing/2010/main">
                  <a14:imgLayer r:embed="rId10">
                    <a14:imgEffect>
                      <a14:brightnessContrast bright="-40000"/>
                    </a14:imgEffect>
                  </a14:imgLayer>
                </a14:imgProps>
              </a:ext>
              <a:ext uri="{28A0092B-C50C-407E-A947-70E740481C1C}">
                <a14:useLocalDpi xmlns:a14="http://schemas.microsoft.com/office/drawing/2010/main" val="0"/>
              </a:ext>
            </a:extLst>
          </a:blip>
          <a:srcRect/>
          <a:stretch>
            <a:fillRect/>
          </a:stretch>
        </p:blipFill>
        <p:spPr bwMode="auto">
          <a:xfrm>
            <a:off x="2662834" y="380301"/>
            <a:ext cx="271006" cy="34893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126711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atin typeface="Cambria" panose="02040503050406030204" pitchFamily="18" charset="0"/>
                <a:ea typeface="Cambria" panose="02040503050406030204" pitchFamily="18" charset="0"/>
              </a:defRPr>
            </a:lvl1pPr>
          </a:lstStyle>
          <a:p>
            <a:r>
              <a:rPr lang="en-US" dirty="0"/>
              <a:t>Click to edit Master title style</a:t>
            </a:r>
            <a:endParaRPr lang="en-CA" dirty="0"/>
          </a:p>
        </p:txBody>
      </p:sp>
      <p:sp>
        <p:nvSpPr>
          <p:cNvPr id="3" name="Content Placeholder 2"/>
          <p:cNvSpPr>
            <a:spLocks noGrp="1"/>
          </p:cNvSpPr>
          <p:nvPr>
            <p:ph idx="1"/>
          </p:nvPr>
        </p:nvSpPr>
        <p:spPr/>
        <p:txBody>
          <a:bodyPr/>
          <a:lstStyle>
            <a:lvl1pPr>
              <a:defRPr>
                <a:latin typeface="Cambria" panose="02040503050406030204" pitchFamily="18" charset="0"/>
                <a:ea typeface="Cambria" panose="02040503050406030204" pitchFamily="18" charset="0"/>
              </a:defRPr>
            </a:lvl1pPr>
            <a:lvl2pPr>
              <a:defRPr>
                <a:latin typeface="Cambria" panose="02040503050406030204" pitchFamily="18" charset="0"/>
                <a:ea typeface="Cambria" panose="02040503050406030204" pitchFamily="18" charset="0"/>
              </a:defRPr>
            </a:lvl2pPr>
            <a:lvl3pPr>
              <a:defRPr>
                <a:latin typeface="Cambria" panose="02040503050406030204" pitchFamily="18" charset="0"/>
                <a:ea typeface="Cambria" panose="02040503050406030204" pitchFamily="18" charset="0"/>
              </a:defRPr>
            </a:lvl3pPr>
            <a:lvl4pPr>
              <a:defRPr>
                <a:latin typeface="Cambria" panose="02040503050406030204" pitchFamily="18" charset="0"/>
                <a:ea typeface="Cambria" panose="02040503050406030204" pitchFamily="18" charset="0"/>
              </a:defRPr>
            </a:lvl4pPr>
            <a:lvl5pPr>
              <a:defRPr>
                <a:latin typeface="Cambria" panose="02040503050406030204" pitchFamily="18" charset="0"/>
                <a:ea typeface="Cambria" panose="02040503050406030204" pitchFamily="18"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CA" dirty="0"/>
          </a:p>
        </p:txBody>
      </p:sp>
      <p:sp>
        <p:nvSpPr>
          <p:cNvPr id="5" name="Footer Placeholder 4"/>
          <p:cNvSpPr>
            <a:spLocks noGrp="1"/>
          </p:cNvSpPr>
          <p:nvPr>
            <p:ph type="ftr" sz="quarter" idx="11"/>
          </p:nvPr>
        </p:nvSpPr>
        <p:spPr/>
        <p:txBody>
          <a:bodyPr/>
          <a:lstStyle>
            <a:lvl1pPr>
              <a:defRPr>
                <a:latin typeface="Cambria" panose="02040503050406030204" pitchFamily="18" charset="0"/>
                <a:ea typeface="Cambria" panose="02040503050406030204" pitchFamily="18" charset="0"/>
              </a:defRPr>
            </a:lvl1pPr>
          </a:lstStyle>
          <a:p>
            <a:r>
              <a:rPr lang="en-CA"/>
              <a:t>Geometric interpretations of vectors</a:t>
            </a:r>
          </a:p>
        </p:txBody>
      </p:sp>
      <p:sp>
        <p:nvSpPr>
          <p:cNvPr id="6" name="Slide Number Placeholder 5"/>
          <p:cNvSpPr>
            <a:spLocks noGrp="1"/>
          </p:cNvSpPr>
          <p:nvPr>
            <p:ph type="sldNum" sz="quarter" idx="12"/>
          </p:nvPr>
        </p:nvSpPr>
        <p:spPr>
          <a:xfrm>
            <a:off x="7239000" y="6356350"/>
            <a:ext cx="1066800" cy="365125"/>
          </a:xfrm>
        </p:spPr>
        <p:txBody>
          <a:bodyPr/>
          <a:lstStyle>
            <a:lvl1pPr>
              <a:defRPr>
                <a:latin typeface="Bookman Old Style" panose="02050604050505020204" pitchFamily="18" charset="0"/>
              </a:defRPr>
            </a:lvl1pPr>
          </a:lstStyle>
          <a:p>
            <a:fld id="{42EF6DC8-DA9C-4533-8A40-BB00A2545AF8}" type="slidenum">
              <a:rPr lang="en-CA" smtClean="0"/>
              <a:pPr/>
              <a:t>‹#›</a:t>
            </a:fld>
            <a:endParaRPr lang="en-CA"/>
          </a:p>
        </p:txBody>
      </p:sp>
    </p:spTree>
    <p:extLst>
      <p:ext uri="{BB962C8B-B14F-4D97-AF65-F5344CB8AC3E}">
        <p14:creationId xmlns:p14="http://schemas.microsoft.com/office/powerpoint/2010/main" val="354927941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dirty="0"/>
              <a:t>Click to edit Master title style</a:t>
            </a:r>
            <a:endParaRPr lang="en-CA" dirty="0"/>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rgbClr val="FFFF99"/>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5" name="Footer Placeholder 4"/>
          <p:cNvSpPr>
            <a:spLocks noGrp="1"/>
          </p:cNvSpPr>
          <p:nvPr>
            <p:ph type="ftr" sz="quarter" idx="11"/>
          </p:nvPr>
        </p:nvSpPr>
        <p:spPr/>
        <p:txBody>
          <a:bodyPr/>
          <a:lstStyle/>
          <a:p>
            <a:r>
              <a:rPr lang="en-CA"/>
              <a:t>Geometric interpretations of vectors</a:t>
            </a:r>
          </a:p>
        </p:txBody>
      </p:sp>
      <p:sp>
        <p:nvSpPr>
          <p:cNvPr id="6" name="Slide Number Placeholder 5"/>
          <p:cNvSpPr>
            <a:spLocks noGrp="1"/>
          </p:cNvSpPr>
          <p:nvPr>
            <p:ph type="sldNum" sz="quarter" idx="12"/>
          </p:nvPr>
        </p:nvSpPr>
        <p:spPr/>
        <p:txBody>
          <a:bodyPr/>
          <a:lstStyle/>
          <a:p>
            <a:fld id="{42EF6DC8-DA9C-4533-8A40-BB00A2545AF8}" type="slidenum">
              <a:rPr lang="en-CA" smtClean="0"/>
              <a:t>‹#›</a:t>
            </a:fld>
            <a:endParaRPr lang="en-CA"/>
          </a:p>
        </p:txBody>
      </p:sp>
    </p:spTree>
    <p:extLst>
      <p:ext uri="{BB962C8B-B14F-4D97-AF65-F5344CB8AC3E}">
        <p14:creationId xmlns:p14="http://schemas.microsoft.com/office/powerpoint/2010/main" val="15028797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CA"/>
          </a:p>
        </p:txBody>
      </p:sp>
      <p:sp>
        <p:nvSpPr>
          <p:cNvPr id="3" name="Content Placeholder 2"/>
          <p:cNvSpPr>
            <a:spLocks noGrp="1"/>
          </p:cNvSpPr>
          <p:nvPr>
            <p:ph sz="half" idx="1"/>
          </p:nvPr>
        </p:nvSpPr>
        <p:spPr>
          <a:xfrm>
            <a:off x="457200" y="1600200"/>
            <a:ext cx="4038600" cy="4525963"/>
          </a:xfrm>
        </p:spPr>
        <p:txBody>
          <a:bodyPr/>
          <a:lstStyle>
            <a:lvl1pPr>
              <a:defRPr sz="2200"/>
            </a:lvl1pPr>
            <a:lvl2pPr>
              <a:defRPr sz="2100"/>
            </a:lvl2pPr>
            <a:lvl3pPr>
              <a:defRPr sz="2000"/>
            </a:lvl3pPr>
            <a:lvl4pPr>
              <a:defRPr sz="1900"/>
            </a:lvl4pPr>
            <a:lvl5pPr>
              <a:defRPr sz="1800"/>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CA" dirty="0"/>
          </a:p>
        </p:txBody>
      </p:sp>
      <p:sp>
        <p:nvSpPr>
          <p:cNvPr id="4" name="Content Placeholder 3"/>
          <p:cNvSpPr>
            <a:spLocks noGrp="1"/>
          </p:cNvSpPr>
          <p:nvPr>
            <p:ph sz="half" idx="2"/>
          </p:nvPr>
        </p:nvSpPr>
        <p:spPr>
          <a:xfrm>
            <a:off x="4648200" y="1600200"/>
            <a:ext cx="4038600" cy="4525963"/>
          </a:xfrm>
        </p:spPr>
        <p:txBody>
          <a:bodyPr/>
          <a:lstStyle>
            <a:lvl1pPr>
              <a:defRPr sz="2200"/>
            </a:lvl1pPr>
            <a:lvl2pPr>
              <a:defRPr sz="2100"/>
            </a:lvl2pPr>
            <a:lvl3pPr>
              <a:defRPr sz="2000"/>
            </a:lvl3pPr>
            <a:lvl4pPr>
              <a:defRPr sz="1900"/>
            </a:lvl4pPr>
            <a:lvl5pPr>
              <a:defRPr sz="1800"/>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CA" dirty="0"/>
          </a:p>
        </p:txBody>
      </p:sp>
      <p:sp>
        <p:nvSpPr>
          <p:cNvPr id="6" name="Footer Placeholder 5"/>
          <p:cNvSpPr>
            <a:spLocks noGrp="1"/>
          </p:cNvSpPr>
          <p:nvPr>
            <p:ph type="ftr" sz="quarter" idx="11"/>
          </p:nvPr>
        </p:nvSpPr>
        <p:spPr/>
        <p:txBody>
          <a:bodyPr/>
          <a:lstStyle/>
          <a:p>
            <a:r>
              <a:rPr lang="en-CA"/>
              <a:t>Geometric interpretations of vectors</a:t>
            </a:r>
          </a:p>
        </p:txBody>
      </p:sp>
      <p:sp>
        <p:nvSpPr>
          <p:cNvPr id="7" name="Slide Number Placeholder 6"/>
          <p:cNvSpPr>
            <a:spLocks noGrp="1"/>
          </p:cNvSpPr>
          <p:nvPr>
            <p:ph type="sldNum" sz="quarter" idx="12"/>
          </p:nvPr>
        </p:nvSpPr>
        <p:spPr/>
        <p:txBody>
          <a:bodyPr/>
          <a:lstStyle/>
          <a:p>
            <a:fld id="{42EF6DC8-DA9C-4533-8A40-BB00A2545AF8}" type="slidenum">
              <a:rPr lang="en-CA" smtClean="0"/>
              <a:t>‹#›</a:t>
            </a:fld>
            <a:endParaRPr lang="en-CA"/>
          </a:p>
        </p:txBody>
      </p:sp>
    </p:spTree>
    <p:extLst>
      <p:ext uri="{BB962C8B-B14F-4D97-AF65-F5344CB8AC3E}">
        <p14:creationId xmlns:p14="http://schemas.microsoft.com/office/powerpoint/2010/main" val="298419518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CA"/>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8" name="Footer Placeholder 7"/>
          <p:cNvSpPr>
            <a:spLocks noGrp="1"/>
          </p:cNvSpPr>
          <p:nvPr>
            <p:ph type="ftr" sz="quarter" idx="11"/>
          </p:nvPr>
        </p:nvSpPr>
        <p:spPr/>
        <p:txBody>
          <a:bodyPr/>
          <a:lstStyle/>
          <a:p>
            <a:r>
              <a:rPr lang="en-CA"/>
              <a:t>Geometric interpretations of vectors</a:t>
            </a:r>
          </a:p>
        </p:txBody>
      </p:sp>
      <p:sp>
        <p:nvSpPr>
          <p:cNvPr id="9" name="Slide Number Placeholder 8"/>
          <p:cNvSpPr>
            <a:spLocks noGrp="1"/>
          </p:cNvSpPr>
          <p:nvPr>
            <p:ph type="sldNum" sz="quarter" idx="12"/>
          </p:nvPr>
        </p:nvSpPr>
        <p:spPr/>
        <p:txBody>
          <a:bodyPr/>
          <a:lstStyle/>
          <a:p>
            <a:fld id="{42EF6DC8-DA9C-4533-8A40-BB00A2545AF8}" type="slidenum">
              <a:rPr lang="en-CA" smtClean="0"/>
              <a:t>‹#›</a:t>
            </a:fld>
            <a:endParaRPr lang="en-CA"/>
          </a:p>
        </p:txBody>
      </p:sp>
    </p:spTree>
    <p:extLst>
      <p:ext uri="{BB962C8B-B14F-4D97-AF65-F5344CB8AC3E}">
        <p14:creationId xmlns:p14="http://schemas.microsoft.com/office/powerpoint/2010/main" val="401949602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CA"/>
          </a:p>
        </p:txBody>
      </p:sp>
      <p:sp>
        <p:nvSpPr>
          <p:cNvPr id="4" name="Footer Placeholder 3"/>
          <p:cNvSpPr>
            <a:spLocks noGrp="1"/>
          </p:cNvSpPr>
          <p:nvPr>
            <p:ph type="ftr" sz="quarter" idx="11"/>
          </p:nvPr>
        </p:nvSpPr>
        <p:spPr/>
        <p:txBody>
          <a:bodyPr/>
          <a:lstStyle/>
          <a:p>
            <a:r>
              <a:rPr lang="en-CA"/>
              <a:t>Geometric interpretations of vectors</a:t>
            </a:r>
          </a:p>
        </p:txBody>
      </p:sp>
      <p:sp>
        <p:nvSpPr>
          <p:cNvPr id="5" name="Slide Number Placeholder 4"/>
          <p:cNvSpPr>
            <a:spLocks noGrp="1"/>
          </p:cNvSpPr>
          <p:nvPr>
            <p:ph type="sldNum" sz="quarter" idx="12"/>
          </p:nvPr>
        </p:nvSpPr>
        <p:spPr/>
        <p:txBody>
          <a:bodyPr/>
          <a:lstStyle/>
          <a:p>
            <a:fld id="{42EF6DC8-DA9C-4533-8A40-BB00A2545AF8}" type="slidenum">
              <a:rPr lang="en-CA" smtClean="0"/>
              <a:t>‹#›</a:t>
            </a:fld>
            <a:endParaRPr lang="en-CA"/>
          </a:p>
        </p:txBody>
      </p:sp>
    </p:spTree>
    <p:extLst>
      <p:ext uri="{BB962C8B-B14F-4D97-AF65-F5344CB8AC3E}">
        <p14:creationId xmlns:p14="http://schemas.microsoft.com/office/powerpoint/2010/main" val="124525962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r>
              <a:rPr lang="en-CA"/>
              <a:t>Geometric interpretations of vectors</a:t>
            </a:r>
          </a:p>
        </p:txBody>
      </p:sp>
      <p:sp>
        <p:nvSpPr>
          <p:cNvPr id="4" name="Slide Number Placeholder 3"/>
          <p:cNvSpPr>
            <a:spLocks noGrp="1"/>
          </p:cNvSpPr>
          <p:nvPr>
            <p:ph type="sldNum" sz="quarter" idx="12"/>
          </p:nvPr>
        </p:nvSpPr>
        <p:spPr/>
        <p:txBody>
          <a:bodyPr/>
          <a:lstStyle/>
          <a:p>
            <a:fld id="{42EF6DC8-DA9C-4533-8A40-BB00A2545AF8}" type="slidenum">
              <a:rPr lang="en-CA" smtClean="0"/>
              <a:t>‹#›</a:t>
            </a:fld>
            <a:endParaRPr lang="en-CA"/>
          </a:p>
        </p:txBody>
      </p:sp>
    </p:spTree>
    <p:extLst>
      <p:ext uri="{BB962C8B-B14F-4D97-AF65-F5344CB8AC3E}">
        <p14:creationId xmlns:p14="http://schemas.microsoft.com/office/powerpoint/2010/main" val="91971450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endParaRPr lang="en-CA"/>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6" name="Footer Placeholder 5"/>
          <p:cNvSpPr>
            <a:spLocks noGrp="1"/>
          </p:cNvSpPr>
          <p:nvPr>
            <p:ph type="ftr" sz="quarter" idx="11"/>
          </p:nvPr>
        </p:nvSpPr>
        <p:spPr/>
        <p:txBody>
          <a:bodyPr/>
          <a:lstStyle/>
          <a:p>
            <a:r>
              <a:rPr lang="en-CA"/>
              <a:t>Geometric interpretations of vectors</a:t>
            </a:r>
          </a:p>
        </p:txBody>
      </p:sp>
      <p:sp>
        <p:nvSpPr>
          <p:cNvPr id="7" name="Slide Number Placeholder 6"/>
          <p:cNvSpPr>
            <a:spLocks noGrp="1"/>
          </p:cNvSpPr>
          <p:nvPr>
            <p:ph type="sldNum" sz="quarter" idx="12"/>
          </p:nvPr>
        </p:nvSpPr>
        <p:spPr/>
        <p:txBody>
          <a:bodyPr/>
          <a:lstStyle/>
          <a:p>
            <a:fld id="{42EF6DC8-DA9C-4533-8A40-BB00A2545AF8}" type="slidenum">
              <a:rPr lang="en-CA" smtClean="0"/>
              <a:t>‹#›</a:t>
            </a:fld>
            <a:endParaRPr lang="en-CA"/>
          </a:p>
        </p:txBody>
      </p:sp>
    </p:spTree>
    <p:extLst>
      <p:ext uri="{BB962C8B-B14F-4D97-AF65-F5344CB8AC3E}">
        <p14:creationId xmlns:p14="http://schemas.microsoft.com/office/powerpoint/2010/main" val="218722262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endParaRPr lang="en-CA"/>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CA"/>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6" name="Footer Placeholder 5"/>
          <p:cNvSpPr>
            <a:spLocks noGrp="1"/>
          </p:cNvSpPr>
          <p:nvPr>
            <p:ph type="ftr" sz="quarter" idx="11"/>
          </p:nvPr>
        </p:nvSpPr>
        <p:spPr/>
        <p:txBody>
          <a:bodyPr/>
          <a:lstStyle/>
          <a:p>
            <a:r>
              <a:rPr lang="en-CA"/>
              <a:t>Geometric interpretations of vectors</a:t>
            </a:r>
          </a:p>
        </p:txBody>
      </p:sp>
      <p:sp>
        <p:nvSpPr>
          <p:cNvPr id="7" name="Slide Number Placeholder 6"/>
          <p:cNvSpPr>
            <a:spLocks noGrp="1"/>
          </p:cNvSpPr>
          <p:nvPr>
            <p:ph type="sldNum" sz="quarter" idx="12"/>
          </p:nvPr>
        </p:nvSpPr>
        <p:spPr/>
        <p:txBody>
          <a:bodyPr/>
          <a:lstStyle/>
          <a:p>
            <a:fld id="{42EF6DC8-DA9C-4533-8A40-BB00A2545AF8}" type="slidenum">
              <a:rPr lang="en-CA" smtClean="0"/>
              <a:t>‹#›</a:t>
            </a:fld>
            <a:endParaRPr lang="en-CA"/>
          </a:p>
        </p:txBody>
      </p:sp>
    </p:spTree>
    <p:extLst>
      <p:ext uri="{BB962C8B-B14F-4D97-AF65-F5344CB8AC3E}">
        <p14:creationId xmlns:p14="http://schemas.microsoft.com/office/powerpoint/2010/main" val="294450172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CA"/>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5" name="Footer Placeholder 4"/>
          <p:cNvSpPr>
            <a:spLocks noGrp="1"/>
          </p:cNvSpPr>
          <p:nvPr>
            <p:ph type="ftr" sz="quarter" idx="11"/>
          </p:nvPr>
        </p:nvSpPr>
        <p:spPr/>
        <p:txBody>
          <a:bodyPr/>
          <a:lstStyle/>
          <a:p>
            <a:r>
              <a:rPr lang="en-CA"/>
              <a:t>Geometric interpretations of vectors</a:t>
            </a:r>
          </a:p>
        </p:txBody>
      </p:sp>
      <p:sp>
        <p:nvSpPr>
          <p:cNvPr id="6" name="Slide Number Placeholder 5"/>
          <p:cNvSpPr>
            <a:spLocks noGrp="1"/>
          </p:cNvSpPr>
          <p:nvPr>
            <p:ph type="sldNum" sz="quarter" idx="12"/>
          </p:nvPr>
        </p:nvSpPr>
        <p:spPr/>
        <p:txBody>
          <a:bodyPr/>
          <a:lstStyle/>
          <a:p>
            <a:fld id="{42EF6DC8-DA9C-4533-8A40-BB00A2545AF8}" type="slidenum">
              <a:rPr lang="en-CA" smtClean="0"/>
              <a:t>‹#›</a:t>
            </a:fld>
            <a:endParaRPr lang="en-CA"/>
          </a:p>
        </p:txBody>
      </p:sp>
    </p:spTree>
    <p:extLst>
      <p:ext uri="{BB962C8B-B14F-4D97-AF65-F5344CB8AC3E}">
        <p14:creationId xmlns:p14="http://schemas.microsoft.com/office/powerpoint/2010/main" val="12452907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endParaRPr lang="en-CA"/>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5" name="Footer Placeholder 4"/>
          <p:cNvSpPr>
            <a:spLocks noGrp="1"/>
          </p:cNvSpPr>
          <p:nvPr>
            <p:ph type="ftr" sz="quarter" idx="11"/>
          </p:nvPr>
        </p:nvSpPr>
        <p:spPr/>
        <p:txBody>
          <a:bodyPr/>
          <a:lstStyle/>
          <a:p>
            <a:r>
              <a:rPr lang="en-CA"/>
              <a:t>Geometric interpretations of vectors</a:t>
            </a:r>
          </a:p>
        </p:txBody>
      </p:sp>
      <p:sp>
        <p:nvSpPr>
          <p:cNvPr id="6" name="Slide Number Placeholder 5"/>
          <p:cNvSpPr>
            <a:spLocks noGrp="1"/>
          </p:cNvSpPr>
          <p:nvPr>
            <p:ph type="sldNum" sz="quarter" idx="12"/>
          </p:nvPr>
        </p:nvSpPr>
        <p:spPr/>
        <p:txBody>
          <a:bodyPr/>
          <a:lstStyle/>
          <a:p>
            <a:fld id="{42EF6DC8-DA9C-4533-8A40-BB00A2545AF8}" type="slidenum">
              <a:rPr lang="en-CA" smtClean="0"/>
              <a:t>‹#›</a:t>
            </a:fld>
            <a:endParaRPr lang="en-CA"/>
          </a:p>
        </p:txBody>
      </p:sp>
    </p:spTree>
    <p:extLst>
      <p:ext uri="{BB962C8B-B14F-4D97-AF65-F5344CB8AC3E}">
        <p14:creationId xmlns:p14="http://schemas.microsoft.com/office/powerpoint/2010/main" val="388548611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dirty="0"/>
              <a:t>Click to edit Master title style</a:t>
            </a:r>
            <a:endParaRPr lang="en-CA" dirty="0"/>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CA" dirty="0"/>
          </a:p>
        </p:txBody>
      </p:sp>
      <p:sp>
        <p:nvSpPr>
          <p:cNvPr id="5" name="Footer Placeholder 4"/>
          <p:cNvSpPr>
            <a:spLocks noGrp="1"/>
          </p:cNvSpPr>
          <p:nvPr>
            <p:ph type="ftr" sz="quarter" idx="3"/>
          </p:nvPr>
        </p:nvSpPr>
        <p:spPr>
          <a:xfrm>
            <a:off x="3505200" y="76200"/>
            <a:ext cx="4800600" cy="365125"/>
          </a:xfrm>
          <a:prstGeom prst="rect">
            <a:avLst/>
          </a:prstGeom>
        </p:spPr>
        <p:txBody>
          <a:bodyPr vert="horz" lIns="91440" tIns="45720" rIns="91440" bIns="45720" rtlCol="0" anchor="ctr"/>
          <a:lstStyle>
            <a:lvl1pPr algn="r">
              <a:defRPr sz="1600" b="0">
                <a:solidFill>
                  <a:schemeClr val="bg1"/>
                </a:solidFill>
                <a:latin typeface="Times New Roman" panose="02020603050405020304" pitchFamily="18" charset="0"/>
                <a:cs typeface="Times New Roman" panose="02020603050405020304" pitchFamily="18" charset="0"/>
              </a:defRPr>
            </a:lvl1pPr>
          </a:lstStyle>
          <a:p>
            <a:r>
              <a:rPr lang="en-CA"/>
              <a:t>Geometric interpretations of vectors</a:t>
            </a:r>
            <a:endParaRPr lang="en-CA" dirty="0"/>
          </a:p>
        </p:txBody>
      </p:sp>
      <p:sp>
        <p:nvSpPr>
          <p:cNvPr id="6" name="Slide Number Placeholder 5"/>
          <p:cNvSpPr>
            <a:spLocks noGrp="1"/>
          </p:cNvSpPr>
          <p:nvPr>
            <p:ph type="sldNum" sz="quarter" idx="4"/>
          </p:nvPr>
        </p:nvSpPr>
        <p:spPr>
          <a:xfrm>
            <a:off x="7620000" y="6356350"/>
            <a:ext cx="1066800" cy="365125"/>
          </a:xfrm>
          <a:prstGeom prst="rect">
            <a:avLst/>
          </a:prstGeom>
        </p:spPr>
        <p:txBody>
          <a:bodyPr vert="horz" lIns="91440" tIns="45720" rIns="91440" bIns="45720" rtlCol="0" anchor="ctr"/>
          <a:lstStyle>
            <a:lvl1pPr algn="r">
              <a:defRPr sz="1200" b="0">
                <a:solidFill>
                  <a:schemeClr val="bg1"/>
                </a:solidFill>
                <a:latin typeface="Cambria" panose="02040503050406030204" pitchFamily="18" charset="0"/>
                <a:ea typeface="Cambria" panose="02040503050406030204" pitchFamily="18" charset="0"/>
                <a:cs typeface="Times New Roman" panose="02020603050405020304" pitchFamily="18" charset="0"/>
              </a:defRPr>
            </a:lvl1pPr>
          </a:lstStyle>
          <a:p>
            <a:fld id="{42EF6DC8-DA9C-4533-8A40-BB00A2545AF8}" type="slidenum">
              <a:rPr lang="en-CA" smtClean="0"/>
              <a:pPr/>
              <a:t>‹#›</a:t>
            </a:fld>
            <a:endParaRPr lang="en-CA"/>
          </a:p>
        </p:txBody>
      </p:sp>
      <p:pic>
        <p:nvPicPr>
          <p:cNvPr id="7" name="Picture 3"/>
          <p:cNvPicPr>
            <a:picLocks noChangeAspect="1" noChangeArrowheads="1"/>
          </p:cNvPicPr>
          <p:nvPr/>
        </p:nvPicPr>
        <p:blipFill rotWithShape="1">
          <a:blip r:embed="rId14" cstate="print">
            <a:extLst>
              <a:ext uri="{28A0092B-C50C-407E-A947-70E740481C1C}">
                <a14:useLocalDpi xmlns:a14="http://schemas.microsoft.com/office/drawing/2010/main" val="0"/>
              </a:ext>
            </a:extLst>
          </a:blip>
          <a:srcRect r="75223"/>
          <a:stretch/>
        </p:blipFill>
        <p:spPr bwMode="auto">
          <a:xfrm>
            <a:off x="-36511" y="-27384"/>
            <a:ext cx="668809" cy="92687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29142257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dt="0"/>
  <p:txStyles>
    <p:titleStyle>
      <a:lvl1pPr algn="ctr" defTabSz="914400" rtl="0" eaLnBrk="1" latinLnBrk="0" hangingPunct="1">
        <a:spcBef>
          <a:spcPct val="0"/>
        </a:spcBef>
        <a:buNone/>
        <a:defRPr sz="3200" b="0" kern="1200">
          <a:solidFill>
            <a:schemeClr val="bg1"/>
          </a:solidFill>
          <a:latin typeface="Cambria" panose="02040503050406030204" pitchFamily="18" charset="0"/>
          <a:ea typeface="Cambria" panose="02040503050406030204" pitchFamily="18" charset="0"/>
          <a:cs typeface="Times New Roman" panose="02020603050405020304" pitchFamily="18" charset="0"/>
        </a:defRPr>
      </a:lvl1pPr>
    </p:titleStyle>
    <p:bodyStyle>
      <a:lvl1pPr marL="342900" indent="-342900" algn="l" defTabSz="914400" rtl="0" eaLnBrk="1" latinLnBrk="0" hangingPunct="1">
        <a:spcBef>
          <a:spcPct val="20000"/>
        </a:spcBef>
        <a:buFont typeface="Arial" panose="020B0604020202020204" pitchFamily="34" charset="0"/>
        <a:buChar char="•"/>
        <a:defRPr sz="2200" b="0" kern="1200">
          <a:solidFill>
            <a:schemeClr val="bg1"/>
          </a:solidFill>
          <a:latin typeface="Cambria" panose="02040503050406030204" pitchFamily="18" charset="0"/>
          <a:ea typeface="Cambria" panose="02040503050406030204" pitchFamily="18" charset="0"/>
          <a:cs typeface="Times New Roman" panose="02020603050405020304" pitchFamily="18" charset="0"/>
        </a:defRPr>
      </a:lvl1pPr>
      <a:lvl2pPr marL="742950" indent="-285750" algn="l" defTabSz="914400" rtl="0" eaLnBrk="1" latinLnBrk="0" hangingPunct="1">
        <a:spcBef>
          <a:spcPct val="20000"/>
        </a:spcBef>
        <a:buFont typeface="Arial" panose="020B0604020202020204" pitchFamily="34" charset="0"/>
        <a:buChar char="–"/>
        <a:defRPr sz="2100" b="0" kern="1200">
          <a:solidFill>
            <a:schemeClr val="bg1"/>
          </a:solidFill>
          <a:latin typeface="Cambria" panose="02040503050406030204" pitchFamily="18" charset="0"/>
          <a:ea typeface="Cambria" panose="02040503050406030204" pitchFamily="18" charset="0"/>
          <a:cs typeface="Times New Roman" panose="02020603050405020304" pitchFamily="18" charset="0"/>
        </a:defRPr>
      </a:lvl2pPr>
      <a:lvl3pPr marL="1143000" indent="-228600" algn="l" defTabSz="914400" rtl="0" eaLnBrk="1" latinLnBrk="0" hangingPunct="1">
        <a:spcBef>
          <a:spcPct val="20000"/>
        </a:spcBef>
        <a:buFont typeface="Arial" panose="020B0604020202020204" pitchFamily="34" charset="0"/>
        <a:buChar char="•"/>
        <a:defRPr sz="2000" b="0" kern="1200">
          <a:solidFill>
            <a:schemeClr val="bg1"/>
          </a:solidFill>
          <a:latin typeface="Cambria" panose="02040503050406030204" pitchFamily="18" charset="0"/>
          <a:ea typeface="Cambria" panose="02040503050406030204" pitchFamily="18" charset="0"/>
          <a:cs typeface="Times New Roman" panose="02020603050405020304" pitchFamily="18" charset="0"/>
        </a:defRPr>
      </a:lvl3pPr>
      <a:lvl4pPr marL="1600200" indent="-228600" algn="l" defTabSz="914400" rtl="0" eaLnBrk="1" latinLnBrk="0" hangingPunct="1">
        <a:spcBef>
          <a:spcPct val="20000"/>
        </a:spcBef>
        <a:buFont typeface="Arial" panose="020B0604020202020204" pitchFamily="34" charset="0"/>
        <a:buChar char="–"/>
        <a:defRPr sz="1900" b="0" kern="1200">
          <a:solidFill>
            <a:schemeClr val="bg1"/>
          </a:solidFill>
          <a:latin typeface="Cambria" panose="02040503050406030204" pitchFamily="18" charset="0"/>
          <a:ea typeface="Cambria" panose="02040503050406030204" pitchFamily="18" charset="0"/>
          <a:cs typeface="Times New Roman" panose="02020603050405020304" pitchFamily="18" charset="0"/>
        </a:defRPr>
      </a:lvl4pPr>
      <a:lvl5pPr marL="2057400" indent="-228600" algn="l" defTabSz="914400" rtl="0" eaLnBrk="1" latinLnBrk="0" hangingPunct="1">
        <a:spcBef>
          <a:spcPct val="20000"/>
        </a:spcBef>
        <a:buFont typeface="Arial" panose="020B0604020202020204" pitchFamily="34" charset="0"/>
        <a:buChar char="»"/>
        <a:defRPr sz="1800" b="0" kern="1200">
          <a:solidFill>
            <a:schemeClr val="bg1"/>
          </a:solidFill>
          <a:latin typeface="Cambria" panose="02040503050406030204" pitchFamily="18" charset="0"/>
          <a:ea typeface="Cambria" panose="02040503050406030204" pitchFamily="18" charset="0"/>
          <a:cs typeface="Times New Roman" panose="02020603050405020304" pitchFamily="18"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wav"/><Relationship Id="rId1" Type="http://schemas.microsoft.com/office/2007/relationships/media" Target="../media/media1.wav"/><Relationship Id="rId4" Type="http://schemas.openxmlformats.org/officeDocument/2006/relationships/image" Target="../media/image8.png"/></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wav"/><Relationship Id="rId1" Type="http://schemas.microsoft.com/office/2007/relationships/media" Target="../media/media2.wav"/><Relationship Id="rId4" Type="http://schemas.openxmlformats.org/officeDocument/2006/relationships/image" Target="../media/image8.png"/></Relationships>
</file>

<file path=ppt/slides/_rels/slide3.xml.rels><?xml version="1.0" encoding="UTF-8" standalone="yes"?>
<Relationships xmlns="http://schemas.openxmlformats.org/package/2006/relationships"><Relationship Id="rId8" Type="http://schemas.openxmlformats.org/officeDocument/2006/relationships/image" Target="../media/image11.png"/><Relationship Id="rId3" Type="http://schemas.openxmlformats.org/officeDocument/2006/relationships/audio" Target="../media/media3.wav"/><Relationship Id="rId7" Type="http://schemas.openxmlformats.org/officeDocument/2006/relationships/image" Target="../media/image10.wmf"/><Relationship Id="rId2" Type="http://schemas.microsoft.com/office/2007/relationships/media" Target="../media/media3.wav"/><Relationship Id="rId1" Type="http://schemas.openxmlformats.org/officeDocument/2006/relationships/tags" Target="../tags/tag1.xml"/><Relationship Id="rId6" Type="http://schemas.openxmlformats.org/officeDocument/2006/relationships/oleObject" Target="../embeddings/oleObject1.bin"/><Relationship Id="rId5" Type="http://schemas.openxmlformats.org/officeDocument/2006/relationships/image" Target="../media/image9.png"/><Relationship Id="rId4"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8" Type="http://schemas.openxmlformats.org/officeDocument/2006/relationships/image" Target="../media/image11.png"/><Relationship Id="rId3" Type="http://schemas.openxmlformats.org/officeDocument/2006/relationships/audio" Target="../media/media4.wav"/><Relationship Id="rId7" Type="http://schemas.openxmlformats.org/officeDocument/2006/relationships/image" Target="../media/image12.wmf"/><Relationship Id="rId2" Type="http://schemas.microsoft.com/office/2007/relationships/media" Target="../media/media4.wav"/><Relationship Id="rId1" Type="http://schemas.openxmlformats.org/officeDocument/2006/relationships/tags" Target="../tags/tag2.xml"/><Relationship Id="rId6" Type="http://schemas.openxmlformats.org/officeDocument/2006/relationships/oleObject" Target="../embeddings/oleObject2.bin"/><Relationship Id="rId5" Type="http://schemas.openxmlformats.org/officeDocument/2006/relationships/image" Target="../media/image9.png"/><Relationship Id="rId4"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8" Type="http://schemas.openxmlformats.org/officeDocument/2006/relationships/image" Target="../media/image11.png"/><Relationship Id="rId3" Type="http://schemas.openxmlformats.org/officeDocument/2006/relationships/audio" Target="../media/media5.wav"/><Relationship Id="rId7" Type="http://schemas.openxmlformats.org/officeDocument/2006/relationships/image" Target="../media/image14.wmf"/><Relationship Id="rId2" Type="http://schemas.microsoft.com/office/2007/relationships/media" Target="../media/media5.wav"/><Relationship Id="rId1" Type="http://schemas.openxmlformats.org/officeDocument/2006/relationships/tags" Target="../tags/tag3.xml"/><Relationship Id="rId6" Type="http://schemas.openxmlformats.org/officeDocument/2006/relationships/oleObject" Target="../embeddings/oleObject3.bin"/><Relationship Id="rId5" Type="http://schemas.openxmlformats.org/officeDocument/2006/relationships/image" Target="../media/image13.png"/><Relationship Id="rId4"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8" Type="http://schemas.openxmlformats.org/officeDocument/2006/relationships/image" Target="../media/image11.png"/><Relationship Id="rId3" Type="http://schemas.openxmlformats.org/officeDocument/2006/relationships/audio" Target="../media/media6.wav"/><Relationship Id="rId7" Type="http://schemas.openxmlformats.org/officeDocument/2006/relationships/image" Target="../media/image16.wmf"/><Relationship Id="rId2" Type="http://schemas.microsoft.com/office/2007/relationships/media" Target="../media/media6.wav"/><Relationship Id="rId1" Type="http://schemas.openxmlformats.org/officeDocument/2006/relationships/tags" Target="../tags/tag4.xml"/><Relationship Id="rId6" Type="http://schemas.openxmlformats.org/officeDocument/2006/relationships/oleObject" Target="../embeddings/oleObject4.bin"/><Relationship Id="rId5" Type="http://schemas.openxmlformats.org/officeDocument/2006/relationships/image" Target="../media/image15.png"/><Relationship Id="rId4"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8" Type="http://schemas.openxmlformats.org/officeDocument/2006/relationships/image" Target="../media/image11.png"/><Relationship Id="rId3" Type="http://schemas.openxmlformats.org/officeDocument/2006/relationships/audio" Target="../media/media7.wav"/><Relationship Id="rId7" Type="http://schemas.openxmlformats.org/officeDocument/2006/relationships/image" Target="../media/image18.wmf"/><Relationship Id="rId2" Type="http://schemas.microsoft.com/office/2007/relationships/media" Target="../media/media7.wav"/><Relationship Id="rId1" Type="http://schemas.openxmlformats.org/officeDocument/2006/relationships/tags" Target="../tags/tag5.xml"/><Relationship Id="rId6" Type="http://schemas.openxmlformats.org/officeDocument/2006/relationships/oleObject" Target="../embeddings/oleObject5.bin"/><Relationship Id="rId5" Type="http://schemas.openxmlformats.org/officeDocument/2006/relationships/image" Target="../media/image17.png"/><Relationship Id="rId4"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8" Type="http://schemas.openxmlformats.org/officeDocument/2006/relationships/image" Target="../media/image20.wmf"/><Relationship Id="rId3" Type="http://schemas.openxmlformats.org/officeDocument/2006/relationships/audio" Target="../media/media8.wav"/><Relationship Id="rId7" Type="http://schemas.openxmlformats.org/officeDocument/2006/relationships/oleObject" Target="../embeddings/oleObject7.bin"/><Relationship Id="rId2" Type="http://schemas.microsoft.com/office/2007/relationships/media" Target="../media/media8.wav"/><Relationship Id="rId1" Type="http://schemas.openxmlformats.org/officeDocument/2006/relationships/tags" Target="../tags/tag6.xml"/><Relationship Id="rId6" Type="http://schemas.openxmlformats.org/officeDocument/2006/relationships/image" Target="../media/image19.wmf"/><Relationship Id="rId11" Type="http://schemas.openxmlformats.org/officeDocument/2006/relationships/image" Target="../media/image11.png"/><Relationship Id="rId5" Type="http://schemas.openxmlformats.org/officeDocument/2006/relationships/oleObject" Target="../embeddings/oleObject6.bin"/><Relationship Id="rId10" Type="http://schemas.openxmlformats.org/officeDocument/2006/relationships/image" Target="../media/image21.wmf"/><Relationship Id="rId4" Type="http://schemas.openxmlformats.org/officeDocument/2006/relationships/slideLayout" Target="../slideLayouts/slideLayout2.xml"/><Relationship Id="rId9" Type="http://schemas.openxmlformats.org/officeDocument/2006/relationships/oleObject" Target="../embeddings/oleObject8.bin"/></Relationships>
</file>

<file path=ppt/slides/_rels/slide9.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9.wav"/><Relationship Id="rId1" Type="http://schemas.microsoft.com/office/2007/relationships/media" Target="../media/media9.wav"/><Relationship Id="rId4" Type="http://schemas.openxmlformats.org/officeDocument/2006/relationships/image" Target="../media/image11.png"/></Relationships>
</file>

<file path=ppt/slides/_rels/slide10.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0.wav"/><Relationship Id="rId1" Type="http://schemas.microsoft.com/office/2007/relationships/media" Target="../media/media10.wav"/><Relationship Id="rId4" Type="http://schemas.openxmlformats.org/officeDocument/2006/relationships/image" Target="../media/image11.png"/></Relationships>
</file>

<file path=ppt/slides/_rels/slide11.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1.wav"/><Relationship Id="rId1" Type="http://schemas.microsoft.com/office/2007/relationships/media" Target="../media/media11.wav"/><Relationship Id="rId4" Type="http://schemas.openxmlformats.org/officeDocument/2006/relationships/image" Target="../media/image11.png"/></Relationships>
</file>

<file path=ppt/slides/_rels/slide12.xml.rels><?xml version="1.0" encoding="UTF-8" standalone="yes"?>
<Relationships xmlns="http://schemas.openxmlformats.org/package/2006/relationships"><Relationship Id="rId3" Type="http://schemas.openxmlformats.org/officeDocument/2006/relationships/slideLayout" Target="../slideLayouts/slideLayout2.xml"/><Relationship Id="rId7" Type="http://schemas.openxmlformats.org/officeDocument/2006/relationships/image" Target="../media/image11.png"/><Relationship Id="rId2" Type="http://schemas.openxmlformats.org/officeDocument/2006/relationships/audio" Target="../media/media12.wav"/><Relationship Id="rId1" Type="http://schemas.microsoft.com/office/2007/relationships/media" Target="../media/media12.wav"/><Relationship Id="rId6" Type="http://schemas.openxmlformats.org/officeDocument/2006/relationships/image" Target="../media/image24.jpeg"/><Relationship Id="rId5" Type="http://schemas.openxmlformats.org/officeDocument/2006/relationships/image" Target="../media/image23.jpeg"/><Relationship Id="rId4" Type="http://schemas.openxmlformats.org/officeDocument/2006/relationships/image" Target="../media/image22.jpeg"/></Relationships>
</file>

<file path=ppt/slides/_rels/slide1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3.wav"/><Relationship Id="rId1" Type="http://schemas.microsoft.com/office/2007/relationships/media" Target="../media/media13.wav"/><Relationship Id="rId4" Type="http://schemas.openxmlformats.org/officeDocument/2006/relationships/image" Target="../media/image11.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2.1.4 Geometric interpretation of real higher-dimensional vectors</a:t>
            </a:r>
            <a:endParaRPr lang="en-CA" dirty="0"/>
          </a:p>
        </p:txBody>
      </p:sp>
      <p:sp>
        <p:nvSpPr>
          <p:cNvPr id="3" name="AutoShape 5" descr="File:L&amp;W Regt Badge.jpg"/>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CA"/>
          </a:p>
        </p:txBody>
      </p:sp>
      <p:sp>
        <p:nvSpPr>
          <p:cNvPr id="5" name="AutoShape 8" descr="https://army.ca/inf/linc.gif"/>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CA"/>
          </a:p>
        </p:txBody>
      </p:sp>
      <p:sp>
        <p:nvSpPr>
          <p:cNvPr id="6" name="AutoShape 10" descr="https://army.ca/inf/linc.gif"/>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CA"/>
          </a:p>
        </p:txBody>
      </p:sp>
      <p:pic>
        <p:nvPicPr>
          <p:cNvPr id="8" name="Audio 7">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8382000" y="6096000"/>
            <a:ext cx="609600" cy="609600"/>
          </a:xfrm>
          <a:prstGeom prst="rect">
            <a:avLst/>
          </a:prstGeom>
        </p:spPr>
      </p:pic>
    </p:spTree>
    <p:extLst>
      <p:ext uri="{BB962C8B-B14F-4D97-AF65-F5344CB8AC3E}">
        <p14:creationId xmlns:p14="http://schemas.microsoft.com/office/powerpoint/2010/main" val="656847970"/>
      </p:ext>
    </p:extLst>
  </p:cSld>
  <p:clrMapOvr>
    <a:masterClrMapping/>
  </p:clrMapOvr>
  <mc:AlternateContent xmlns:mc="http://schemas.openxmlformats.org/markup-compatibility/2006" xmlns:p14="http://schemas.microsoft.com/office/powerpoint/2010/main">
    <mc:Choice Requires="p14">
      <p:transition spd="slow" p14:dur="2000" advTm="11745"/>
    </mc:Choice>
    <mc:Fallback xmlns="">
      <p:transition spd="slow" advTm="11745"/>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8"/>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8"/>
                </p:tgtEl>
              </p:cMediaNode>
            </p:audi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Introduction</a:t>
            </a:r>
            <a:endParaRPr lang="en-CA" dirty="0"/>
          </a:p>
        </p:txBody>
      </p:sp>
      <p:sp>
        <p:nvSpPr>
          <p:cNvPr id="3" name="Content Placeholder 2"/>
          <p:cNvSpPr>
            <a:spLocks noGrp="1"/>
          </p:cNvSpPr>
          <p:nvPr>
            <p:ph idx="1"/>
          </p:nvPr>
        </p:nvSpPr>
        <p:spPr>
          <a:xfrm>
            <a:off x="457200" y="1600200"/>
            <a:ext cx="8382000" cy="4525963"/>
          </a:xfrm>
        </p:spPr>
        <p:txBody>
          <a:bodyPr/>
          <a:lstStyle/>
          <a:p>
            <a:r>
              <a:rPr lang="en-US" dirty="0"/>
              <a:t>In this topic, we will</a:t>
            </a:r>
          </a:p>
          <a:p>
            <a:pPr lvl="1"/>
            <a:r>
              <a:rPr lang="en-US" dirty="0"/>
              <a:t>Discuss the issues of visualizing 4-dimensional vectors</a:t>
            </a:r>
          </a:p>
          <a:p>
            <a:pPr lvl="1"/>
            <a:r>
              <a:rPr lang="en-US" dirty="0"/>
              <a:t>Consider interpretations of higher-dimensional vectors</a:t>
            </a:r>
            <a:endParaRPr lang="en-US" i="1" baseline="30000" dirty="0">
              <a:latin typeface="Times New Roman" panose="02020603050405020304" pitchFamily="18" charset="0"/>
            </a:endParaRPr>
          </a:p>
        </p:txBody>
      </p:sp>
      <p:sp>
        <p:nvSpPr>
          <p:cNvPr id="4" name="Footer Placeholder 3"/>
          <p:cNvSpPr>
            <a:spLocks noGrp="1"/>
          </p:cNvSpPr>
          <p:nvPr>
            <p:ph type="ftr" sz="quarter" idx="11"/>
          </p:nvPr>
        </p:nvSpPr>
        <p:spPr/>
        <p:txBody>
          <a:bodyPr/>
          <a:lstStyle/>
          <a:p>
            <a:r>
              <a:rPr lang="en-CA"/>
              <a:t>Geometric interpretations of vectors</a:t>
            </a:r>
          </a:p>
        </p:txBody>
      </p:sp>
      <p:sp>
        <p:nvSpPr>
          <p:cNvPr id="7" name="Slide Number Placeholder 6"/>
          <p:cNvSpPr>
            <a:spLocks noGrp="1"/>
          </p:cNvSpPr>
          <p:nvPr>
            <p:ph type="sldNum" sz="quarter" idx="12"/>
          </p:nvPr>
        </p:nvSpPr>
        <p:spPr/>
        <p:txBody>
          <a:bodyPr/>
          <a:lstStyle/>
          <a:p>
            <a:fld id="{42EF6DC8-DA9C-4533-8A40-BB00A2545AF8}" type="slidenum">
              <a:rPr lang="en-CA" smtClean="0"/>
              <a:pPr/>
              <a:t>2</a:t>
            </a:fld>
            <a:endParaRPr lang="en-CA"/>
          </a:p>
        </p:txBody>
      </p:sp>
      <p:pic>
        <p:nvPicPr>
          <p:cNvPr id="9" name="Audio 8">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8382000" y="6096000"/>
            <a:ext cx="609600" cy="609600"/>
          </a:xfrm>
          <a:prstGeom prst="rect">
            <a:avLst/>
          </a:prstGeom>
        </p:spPr>
      </p:pic>
    </p:spTree>
    <p:extLst>
      <p:ext uri="{BB962C8B-B14F-4D97-AF65-F5344CB8AC3E}">
        <p14:creationId xmlns:p14="http://schemas.microsoft.com/office/powerpoint/2010/main" val="2835283541"/>
      </p:ext>
    </p:extLst>
  </p:cSld>
  <p:clrMapOvr>
    <a:masterClrMapping/>
  </p:clrMapOvr>
  <mc:AlternateContent xmlns:mc="http://schemas.openxmlformats.org/markup-compatibility/2006" xmlns:p14="http://schemas.microsoft.com/office/powerpoint/2010/main">
    <mc:Choice Requires="p14">
      <p:transition spd="slow" p14:dur="2000" advTm="21845"/>
    </mc:Choice>
    <mc:Fallback xmlns="">
      <p:transition spd="slow" advTm="21845"/>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9"/>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9"/>
                </p:tgtEl>
              </p:cMediaNode>
            </p:audio>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4-dimensional vectors</a:t>
            </a:r>
            <a:endParaRPr lang="en-CA" dirty="0"/>
          </a:p>
        </p:txBody>
      </p:sp>
      <p:sp>
        <p:nvSpPr>
          <p:cNvPr id="3" name="Content Placeholder 2"/>
          <p:cNvSpPr>
            <a:spLocks noGrp="1"/>
          </p:cNvSpPr>
          <p:nvPr>
            <p:ph idx="1"/>
          </p:nvPr>
        </p:nvSpPr>
        <p:spPr/>
        <p:txBody>
          <a:bodyPr/>
          <a:lstStyle/>
          <a:p>
            <a:r>
              <a:rPr lang="en-US" dirty="0"/>
              <a:t>It is interesting to interpret a 4</a:t>
            </a:r>
            <a:r>
              <a:rPr lang="en-US" baseline="30000" dirty="0"/>
              <a:t>th</a:t>
            </a:r>
            <a:r>
              <a:rPr lang="en-US" dirty="0"/>
              <a:t> entry as time</a:t>
            </a:r>
          </a:p>
          <a:p>
            <a:pPr lvl="1"/>
            <a:r>
              <a:rPr lang="en-US" dirty="0"/>
              <a:t>This vector is 1.3 seconds into the future</a:t>
            </a:r>
          </a:p>
        </p:txBody>
      </p:sp>
      <p:sp>
        <p:nvSpPr>
          <p:cNvPr id="4" name="Footer Placeholder 3"/>
          <p:cNvSpPr>
            <a:spLocks noGrp="1"/>
          </p:cNvSpPr>
          <p:nvPr>
            <p:ph type="ftr" sz="quarter" idx="11"/>
          </p:nvPr>
        </p:nvSpPr>
        <p:spPr/>
        <p:txBody>
          <a:bodyPr/>
          <a:lstStyle/>
          <a:p>
            <a:r>
              <a:rPr lang="en-CA"/>
              <a:t>Geometric interpretations of vectors</a:t>
            </a:r>
          </a:p>
        </p:txBody>
      </p:sp>
      <p:sp>
        <p:nvSpPr>
          <p:cNvPr id="5" name="Slide Number Placeholder 4"/>
          <p:cNvSpPr>
            <a:spLocks noGrp="1"/>
          </p:cNvSpPr>
          <p:nvPr>
            <p:ph type="sldNum" sz="quarter" idx="12"/>
          </p:nvPr>
        </p:nvSpPr>
        <p:spPr/>
        <p:txBody>
          <a:bodyPr/>
          <a:lstStyle/>
          <a:p>
            <a:fld id="{42EF6DC8-DA9C-4533-8A40-BB00A2545AF8}" type="slidenum">
              <a:rPr lang="en-CA" smtClean="0"/>
              <a:pPr/>
              <a:t>3</a:t>
            </a:fld>
            <a:endParaRPr lang="en-CA" dirty="0"/>
          </a:p>
        </p:txBody>
      </p:sp>
      <p:pic>
        <p:nvPicPr>
          <p:cNvPr id="4099" name="Picture 3" descr="C:\Users\Douglas\Desktop\v1.pn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145530" y="3073902"/>
            <a:ext cx="2798070" cy="3479298"/>
          </a:xfrm>
          <a:prstGeom prst="rect">
            <a:avLst/>
          </a:prstGeom>
          <a:noFill/>
          <a:extLst>
            <a:ext uri="{909E8E84-426E-40DD-AFC4-6F175D3DCCD1}">
              <a14:hiddenFill xmlns:a14="http://schemas.microsoft.com/office/drawing/2010/main">
                <a:solidFill>
                  <a:srgbClr val="FFFFFF"/>
                </a:solidFill>
              </a14:hiddenFill>
            </a:ext>
          </a:extLst>
        </p:spPr>
      </p:pic>
      <p:sp>
        <p:nvSpPr>
          <p:cNvPr id="10" name="Oval 9"/>
          <p:cNvSpPr/>
          <p:nvPr/>
        </p:nvSpPr>
        <p:spPr>
          <a:xfrm>
            <a:off x="5410200" y="3657600"/>
            <a:ext cx="91440" cy="9144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7" name="Rectangle 6"/>
          <p:cNvSpPr/>
          <p:nvPr/>
        </p:nvSpPr>
        <p:spPr>
          <a:xfrm>
            <a:off x="5562600" y="3352800"/>
            <a:ext cx="338554" cy="461665"/>
          </a:xfrm>
          <a:prstGeom prst="rect">
            <a:avLst/>
          </a:prstGeom>
        </p:spPr>
        <p:txBody>
          <a:bodyPr wrap="none">
            <a:spAutoFit/>
          </a:bodyPr>
          <a:lstStyle/>
          <a:p>
            <a:r>
              <a:rPr lang="en-US" sz="2400" b="1" dirty="0">
                <a:solidFill>
                  <a:schemeClr val="bg1"/>
                </a:solidFill>
                <a:latin typeface="Times New Roman" panose="02020603050405020304" pitchFamily="18" charset="0"/>
                <a:cs typeface="Times New Roman" panose="02020603050405020304" pitchFamily="18" charset="0"/>
              </a:rPr>
              <a:t>v</a:t>
            </a:r>
          </a:p>
        </p:txBody>
      </p:sp>
      <p:cxnSp>
        <p:nvCxnSpPr>
          <p:cNvPr id="16" name="Straight Connector 15"/>
          <p:cNvCxnSpPr/>
          <p:nvPr/>
        </p:nvCxnSpPr>
        <p:spPr>
          <a:xfrm flipH="1">
            <a:off x="5012200" y="4900613"/>
            <a:ext cx="436100" cy="135735"/>
          </a:xfrm>
          <a:prstGeom prst="line">
            <a:avLst/>
          </a:prstGeom>
          <a:ln>
            <a:solidFill>
              <a:schemeClr val="bg1"/>
            </a:solidFill>
            <a:prstDash val="sysDot"/>
          </a:ln>
        </p:spPr>
        <p:style>
          <a:lnRef idx="1">
            <a:schemeClr val="accent1"/>
          </a:lnRef>
          <a:fillRef idx="0">
            <a:schemeClr val="accent1"/>
          </a:fillRef>
          <a:effectRef idx="0">
            <a:schemeClr val="accent1"/>
          </a:effectRef>
          <a:fontRef idx="minor">
            <a:schemeClr val="tx1"/>
          </a:fontRef>
        </p:style>
      </p:cxnSp>
      <p:graphicFrame>
        <p:nvGraphicFramePr>
          <p:cNvPr id="19" name="Object 18"/>
          <p:cNvGraphicFramePr>
            <a:graphicFrameLocks noChangeAspect="1"/>
          </p:cNvGraphicFramePr>
          <p:nvPr>
            <p:extLst>
              <p:ext uri="{D42A27DB-BD31-4B8C-83A1-F6EECF244321}">
                <p14:modId xmlns:p14="http://schemas.microsoft.com/office/powerpoint/2010/main" val="1553677545"/>
              </p:ext>
            </p:extLst>
          </p:nvPr>
        </p:nvGraphicFramePr>
        <p:xfrm>
          <a:off x="5894388" y="2795588"/>
          <a:ext cx="1176337" cy="1651000"/>
        </p:xfrm>
        <a:graphic>
          <a:graphicData uri="http://schemas.openxmlformats.org/presentationml/2006/ole">
            <mc:AlternateContent xmlns:mc="http://schemas.openxmlformats.org/markup-compatibility/2006">
              <mc:Choice xmlns:v="urn:schemas-microsoft-com:vml" Requires="v">
                <p:oleObj name="Equation" r:id="rId6" imgW="1066680" imgH="1498320" progId="Equation.DSMT4">
                  <p:embed/>
                </p:oleObj>
              </mc:Choice>
              <mc:Fallback>
                <p:oleObj name="Equation" r:id="rId6" imgW="1066680" imgH="1498320" progId="Equation.DSMT4">
                  <p:embed/>
                  <p:pic>
                    <p:nvPicPr>
                      <p:cNvPr id="0" name=""/>
                      <p:cNvPicPr>
                        <a:picLocks noChangeAspect="1" noChangeArrowheads="1"/>
                      </p:cNvPicPr>
                      <p:nvPr/>
                    </p:nvPicPr>
                    <p:blipFill>
                      <a:blip r:embed="rId7"/>
                      <a:srcRect/>
                      <a:stretch>
                        <a:fillRect/>
                      </a:stretch>
                    </p:blipFill>
                    <p:spPr bwMode="auto">
                      <a:xfrm>
                        <a:off x="5894388" y="2795588"/>
                        <a:ext cx="1176337" cy="165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cxnSp>
        <p:nvCxnSpPr>
          <p:cNvPr id="15" name="Straight Connector 14"/>
          <p:cNvCxnSpPr/>
          <p:nvPr/>
        </p:nvCxnSpPr>
        <p:spPr>
          <a:xfrm flipH="1" flipV="1">
            <a:off x="4967288" y="4752975"/>
            <a:ext cx="478631" cy="147645"/>
          </a:xfrm>
          <a:prstGeom prst="line">
            <a:avLst/>
          </a:prstGeom>
          <a:ln>
            <a:solidFill>
              <a:schemeClr val="bg1"/>
            </a:solidFill>
            <a:prstDash val="sysDot"/>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a:xfrm flipV="1">
            <a:off x="5448300" y="3683794"/>
            <a:ext cx="7144" cy="1216819"/>
          </a:xfrm>
          <a:prstGeom prst="line">
            <a:avLst/>
          </a:prstGeom>
          <a:ln>
            <a:solidFill>
              <a:schemeClr val="bg1"/>
            </a:solidFill>
            <a:prstDash val="sysDot"/>
          </a:ln>
        </p:spPr>
        <p:style>
          <a:lnRef idx="1">
            <a:schemeClr val="accent1"/>
          </a:lnRef>
          <a:fillRef idx="0">
            <a:schemeClr val="accent1"/>
          </a:fillRef>
          <a:effectRef idx="0">
            <a:schemeClr val="accent1"/>
          </a:effectRef>
          <a:fontRef idx="minor">
            <a:schemeClr val="tx1"/>
          </a:fontRef>
        </p:style>
      </p:cxnSp>
      <p:pic>
        <p:nvPicPr>
          <p:cNvPr id="27" name="Audio 26">
            <a:hlinkClick r:id="" action="ppaction://media"/>
          </p:cNvPr>
          <p:cNvPicPr>
            <a:picLocks noChangeAspect="1"/>
          </p:cNvPicPr>
          <p:nvPr>
            <a:audioFile r:link="rId3"/>
            <p:extLst>
              <p:ext uri="{DAA4B4D4-6D71-4841-9C94-3DE7FCFB9230}">
                <p14:media xmlns:p14="http://schemas.microsoft.com/office/powerpoint/2010/main" r:embed="rId2"/>
              </p:ext>
            </p:extLst>
          </p:nvPr>
        </p:nvPicPr>
        <p:blipFill>
          <a:blip r:embed="rId8"/>
          <a:stretch>
            <a:fillRect/>
          </a:stretch>
        </p:blipFill>
        <p:spPr>
          <a:xfrm>
            <a:off x="8382000" y="6096000"/>
            <a:ext cx="609600" cy="609600"/>
          </a:xfrm>
          <a:prstGeom prst="rect">
            <a:avLst/>
          </a:prstGeom>
        </p:spPr>
      </p:pic>
    </p:spTree>
    <p:custDataLst>
      <p:tags r:id="rId1"/>
    </p:custDataLst>
    <p:extLst>
      <p:ext uri="{BB962C8B-B14F-4D97-AF65-F5344CB8AC3E}">
        <p14:creationId xmlns:p14="http://schemas.microsoft.com/office/powerpoint/2010/main" val="1752531351"/>
      </p:ext>
    </p:extLst>
  </p:cSld>
  <p:clrMapOvr>
    <a:masterClrMapping/>
  </p:clrMapOvr>
  <mc:AlternateContent xmlns:mc="http://schemas.openxmlformats.org/markup-compatibility/2006" xmlns:p14="http://schemas.microsoft.com/office/powerpoint/2010/main">
    <mc:Choice Requires="p14">
      <p:transition spd="slow" p14:dur="2000" advTm="28794"/>
    </mc:Choice>
    <mc:Fallback xmlns="">
      <p:transition spd="slow" advTm="28794"/>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7"/>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11" fill="hold" display="0">
                  <p:stCondLst>
                    <p:cond delay="indefinite"/>
                  </p:stCondLst>
                  <p:endCondLst>
                    <p:cond evt="onStopAudio" delay="0">
                      <p:tgtEl>
                        <p:sldTgt/>
                      </p:tgtEl>
                    </p:cond>
                  </p:endCondLst>
                </p:cTn>
                <p:tgtEl>
                  <p:spTgt spid="27"/>
                </p:tgtEl>
              </p:cMediaNode>
            </p:audio>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4-dimensional vectors</a:t>
            </a:r>
            <a:endParaRPr lang="en-CA" dirty="0"/>
          </a:p>
        </p:txBody>
      </p:sp>
      <p:sp>
        <p:nvSpPr>
          <p:cNvPr id="3" name="Content Placeholder 2"/>
          <p:cNvSpPr>
            <a:spLocks noGrp="1"/>
          </p:cNvSpPr>
          <p:nvPr>
            <p:ph idx="1"/>
          </p:nvPr>
        </p:nvSpPr>
        <p:spPr/>
        <p:txBody>
          <a:bodyPr/>
          <a:lstStyle/>
          <a:p>
            <a:r>
              <a:rPr lang="en-US" dirty="0"/>
              <a:t>It is interesting to interpret a 4</a:t>
            </a:r>
            <a:r>
              <a:rPr lang="en-US" baseline="30000" dirty="0"/>
              <a:t>th</a:t>
            </a:r>
            <a:r>
              <a:rPr lang="en-US" dirty="0"/>
              <a:t> entry as time</a:t>
            </a:r>
          </a:p>
          <a:p>
            <a:pPr lvl="1"/>
            <a:r>
              <a:rPr lang="en-US" dirty="0"/>
              <a:t>This vector occupies this point in the present</a:t>
            </a:r>
          </a:p>
        </p:txBody>
      </p:sp>
      <p:sp>
        <p:nvSpPr>
          <p:cNvPr id="4" name="Footer Placeholder 3"/>
          <p:cNvSpPr>
            <a:spLocks noGrp="1"/>
          </p:cNvSpPr>
          <p:nvPr>
            <p:ph type="ftr" sz="quarter" idx="11"/>
          </p:nvPr>
        </p:nvSpPr>
        <p:spPr/>
        <p:txBody>
          <a:bodyPr/>
          <a:lstStyle/>
          <a:p>
            <a:r>
              <a:rPr lang="en-CA"/>
              <a:t>Geometric interpretations of vectors</a:t>
            </a:r>
          </a:p>
        </p:txBody>
      </p:sp>
      <p:sp>
        <p:nvSpPr>
          <p:cNvPr id="5" name="Slide Number Placeholder 4"/>
          <p:cNvSpPr>
            <a:spLocks noGrp="1"/>
          </p:cNvSpPr>
          <p:nvPr>
            <p:ph type="sldNum" sz="quarter" idx="12"/>
          </p:nvPr>
        </p:nvSpPr>
        <p:spPr/>
        <p:txBody>
          <a:bodyPr/>
          <a:lstStyle/>
          <a:p>
            <a:fld id="{42EF6DC8-DA9C-4533-8A40-BB00A2545AF8}" type="slidenum">
              <a:rPr lang="en-CA" smtClean="0"/>
              <a:pPr/>
              <a:t>4</a:t>
            </a:fld>
            <a:endParaRPr lang="en-CA" dirty="0"/>
          </a:p>
        </p:txBody>
      </p:sp>
      <p:pic>
        <p:nvPicPr>
          <p:cNvPr id="4099" name="Picture 3" descr="C:\Users\Douglas\Desktop\v1.pn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145530" y="3073902"/>
            <a:ext cx="2798070" cy="3479298"/>
          </a:xfrm>
          <a:prstGeom prst="rect">
            <a:avLst/>
          </a:prstGeom>
          <a:noFill/>
          <a:extLst>
            <a:ext uri="{909E8E84-426E-40DD-AFC4-6F175D3DCCD1}">
              <a14:hiddenFill xmlns:a14="http://schemas.microsoft.com/office/drawing/2010/main">
                <a:solidFill>
                  <a:srgbClr val="FFFFFF"/>
                </a:solidFill>
              </a14:hiddenFill>
            </a:ext>
          </a:extLst>
        </p:spPr>
      </p:pic>
      <p:sp>
        <p:nvSpPr>
          <p:cNvPr id="10" name="Oval 9"/>
          <p:cNvSpPr/>
          <p:nvPr/>
        </p:nvSpPr>
        <p:spPr>
          <a:xfrm>
            <a:off x="5410200" y="3657600"/>
            <a:ext cx="91440" cy="9144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7" name="Rectangle 6"/>
          <p:cNvSpPr/>
          <p:nvPr/>
        </p:nvSpPr>
        <p:spPr>
          <a:xfrm>
            <a:off x="5562600" y="3352800"/>
            <a:ext cx="338554" cy="461665"/>
          </a:xfrm>
          <a:prstGeom prst="rect">
            <a:avLst/>
          </a:prstGeom>
        </p:spPr>
        <p:txBody>
          <a:bodyPr wrap="none">
            <a:spAutoFit/>
          </a:bodyPr>
          <a:lstStyle/>
          <a:p>
            <a:r>
              <a:rPr lang="en-US" sz="2400" b="1" dirty="0">
                <a:solidFill>
                  <a:schemeClr val="bg1"/>
                </a:solidFill>
                <a:latin typeface="Times New Roman" panose="02020603050405020304" pitchFamily="18" charset="0"/>
                <a:cs typeface="Times New Roman" panose="02020603050405020304" pitchFamily="18" charset="0"/>
              </a:rPr>
              <a:t>v</a:t>
            </a:r>
          </a:p>
        </p:txBody>
      </p:sp>
      <p:cxnSp>
        <p:nvCxnSpPr>
          <p:cNvPr id="16" name="Straight Connector 15"/>
          <p:cNvCxnSpPr/>
          <p:nvPr/>
        </p:nvCxnSpPr>
        <p:spPr>
          <a:xfrm flipH="1">
            <a:off x="5012200" y="4900613"/>
            <a:ext cx="436100" cy="135735"/>
          </a:xfrm>
          <a:prstGeom prst="line">
            <a:avLst/>
          </a:prstGeom>
          <a:ln>
            <a:solidFill>
              <a:schemeClr val="bg1"/>
            </a:solidFill>
            <a:prstDash val="sysDot"/>
          </a:ln>
        </p:spPr>
        <p:style>
          <a:lnRef idx="1">
            <a:schemeClr val="accent1"/>
          </a:lnRef>
          <a:fillRef idx="0">
            <a:schemeClr val="accent1"/>
          </a:fillRef>
          <a:effectRef idx="0">
            <a:schemeClr val="accent1"/>
          </a:effectRef>
          <a:fontRef idx="minor">
            <a:schemeClr val="tx1"/>
          </a:fontRef>
        </p:style>
      </p:cxnSp>
      <p:graphicFrame>
        <p:nvGraphicFramePr>
          <p:cNvPr id="19" name="Object 18"/>
          <p:cNvGraphicFramePr>
            <a:graphicFrameLocks noChangeAspect="1"/>
          </p:cNvGraphicFramePr>
          <p:nvPr>
            <p:extLst>
              <p:ext uri="{D42A27DB-BD31-4B8C-83A1-F6EECF244321}">
                <p14:modId xmlns:p14="http://schemas.microsoft.com/office/powerpoint/2010/main" val="935925315"/>
              </p:ext>
            </p:extLst>
          </p:nvPr>
        </p:nvGraphicFramePr>
        <p:xfrm>
          <a:off x="5894388" y="2795588"/>
          <a:ext cx="1176337" cy="1651000"/>
        </p:xfrm>
        <a:graphic>
          <a:graphicData uri="http://schemas.openxmlformats.org/presentationml/2006/ole">
            <mc:AlternateContent xmlns:mc="http://schemas.openxmlformats.org/markup-compatibility/2006">
              <mc:Choice xmlns:v="urn:schemas-microsoft-com:vml" Requires="v">
                <p:oleObj name="Equation" r:id="rId6" imgW="1066680" imgH="1498320" progId="Equation.DSMT4">
                  <p:embed/>
                </p:oleObj>
              </mc:Choice>
              <mc:Fallback>
                <p:oleObj name="Equation" r:id="rId6" imgW="1066680" imgH="1498320" progId="Equation.DSMT4">
                  <p:embed/>
                  <p:pic>
                    <p:nvPicPr>
                      <p:cNvPr id="0" name=""/>
                      <p:cNvPicPr>
                        <a:picLocks noChangeAspect="1" noChangeArrowheads="1"/>
                      </p:cNvPicPr>
                      <p:nvPr/>
                    </p:nvPicPr>
                    <p:blipFill>
                      <a:blip r:embed="rId7"/>
                      <a:srcRect/>
                      <a:stretch>
                        <a:fillRect/>
                      </a:stretch>
                    </p:blipFill>
                    <p:spPr bwMode="auto">
                      <a:xfrm>
                        <a:off x="5894388" y="2795588"/>
                        <a:ext cx="1176337" cy="165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cxnSp>
        <p:nvCxnSpPr>
          <p:cNvPr id="15" name="Straight Connector 14"/>
          <p:cNvCxnSpPr/>
          <p:nvPr/>
        </p:nvCxnSpPr>
        <p:spPr>
          <a:xfrm flipH="1" flipV="1">
            <a:off x="4967288" y="4752975"/>
            <a:ext cx="478631" cy="147645"/>
          </a:xfrm>
          <a:prstGeom prst="line">
            <a:avLst/>
          </a:prstGeom>
          <a:ln>
            <a:solidFill>
              <a:schemeClr val="bg1"/>
            </a:solidFill>
            <a:prstDash val="sysDot"/>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a:xfrm flipV="1">
            <a:off x="5448300" y="3683794"/>
            <a:ext cx="7144" cy="1216819"/>
          </a:xfrm>
          <a:prstGeom prst="line">
            <a:avLst/>
          </a:prstGeom>
          <a:ln>
            <a:solidFill>
              <a:schemeClr val="bg1"/>
            </a:solidFill>
            <a:prstDash val="sysDot"/>
          </a:ln>
        </p:spPr>
        <p:style>
          <a:lnRef idx="1">
            <a:schemeClr val="accent1"/>
          </a:lnRef>
          <a:fillRef idx="0">
            <a:schemeClr val="accent1"/>
          </a:fillRef>
          <a:effectRef idx="0">
            <a:schemeClr val="accent1"/>
          </a:effectRef>
          <a:fontRef idx="minor">
            <a:schemeClr val="tx1"/>
          </a:fontRef>
        </p:style>
      </p:cxnSp>
      <p:pic>
        <p:nvPicPr>
          <p:cNvPr id="6" name="Audio 5">
            <a:hlinkClick r:id="" action="ppaction://media"/>
          </p:cNvPr>
          <p:cNvPicPr>
            <a:picLocks noChangeAspect="1"/>
          </p:cNvPicPr>
          <p:nvPr>
            <a:audioFile r:link="rId3"/>
            <p:extLst>
              <p:ext uri="{DAA4B4D4-6D71-4841-9C94-3DE7FCFB9230}">
                <p14:media xmlns:p14="http://schemas.microsoft.com/office/powerpoint/2010/main" r:embed="rId2"/>
              </p:ext>
            </p:extLst>
          </p:nvPr>
        </p:nvPicPr>
        <p:blipFill>
          <a:blip r:embed="rId8"/>
          <a:stretch>
            <a:fillRect/>
          </a:stretch>
        </p:blipFill>
        <p:spPr>
          <a:xfrm>
            <a:off x="8382000" y="6096000"/>
            <a:ext cx="609600" cy="609600"/>
          </a:xfrm>
          <a:prstGeom prst="rect">
            <a:avLst/>
          </a:prstGeom>
        </p:spPr>
      </p:pic>
    </p:spTree>
    <p:custDataLst>
      <p:tags r:id="rId1"/>
    </p:custDataLst>
    <p:extLst>
      <p:ext uri="{BB962C8B-B14F-4D97-AF65-F5344CB8AC3E}">
        <p14:creationId xmlns:p14="http://schemas.microsoft.com/office/powerpoint/2010/main" val="561459776"/>
      </p:ext>
    </p:extLst>
  </p:cSld>
  <p:clrMapOvr>
    <a:masterClrMapping/>
  </p:clrMapOvr>
  <mc:AlternateContent xmlns:mc="http://schemas.openxmlformats.org/markup-compatibility/2006" xmlns:p14="http://schemas.microsoft.com/office/powerpoint/2010/main">
    <mc:Choice Requires="p14">
      <p:transition spd="slow" p14:dur="2000" advTm="16997"/>
    </mc:Choice>
    <mc:Fallback xmlns="">
      <p:transition spd="slow" advTm="16997"/>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6"/>
                </p:tgtEl>
              </p:cMediaNode>
            </p:audio>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i="1" dirty="0"/>
              <a:t>n</a:t>
            </a:r>
            <a:r>
              <a:rPr lang="en-US" dirty="0"/>
              <a:t>-dimensional vectors</a:t>
            </a:r>
            <a:endParaRPr lang="en-CA" dirty="0"/>
          </a:p>
        </p:txBody>
      </p:sp>
      <p:sp>
        <p:nvSpPr>
          <p:cNvPr id="3" name="Content Placeholder 2"/>
          <p:cNvSpPr>
            <a:spLocks noGrp="1"/>
          </p:cNvSpPr>
          <p:nvPr>
            <p:ph idx="1"/>
          </p:nvPr>
        </p:nvSpPr>
        <p:spPr/>
        <p:txBody>
          <a:bodyPr/>
          <a:lstStyle/>
          <a:p>
            <a:r>
              <a:rPr lang="en-US" dirty="0"/>
              <a:t>Instead, after 3 dimensions,</a:t>
            </a:r>
          </a:p>
          <a:p>
            <a:pPr marL="0" indent="0">
              <a:buNone/>
            </a:pPr>
            <a:r>
              <a:rPr lang="en-US" dirty="0"/>
              <a:t>	it is better to think of an </a:t>
            </a:r>
            <a:r>
              <a:rPr lang="en-US" i="1" dirty="0"/>
              <a:t>n</a:t>
            </a:r>
            <a:r>
              <a:rPr lang="en-US" dirty="0"/>
              <a:t>-dimensional vector</a:t>
            </a:r>
          </a:p>
          <a:p>
            <a:pPr marL="0" indent="0">
              <a:buNone/>
            </a:pPr>
            <a:r>
              <a:rPr lang="en-US" dirty="0"/>
              <a:t>	as a function of </a:t>
            </a:r>
            <a:r>
              <a:rPr lang="en-US" i="1" dirty="0"/>
              <a:t>n</a:t>
            </a:r>
            <a:r>
              <a:rPr lang="en-US" dirty="0"/>
              <a:t> integers</a:t>
            </a:r>
          </a:p>
        </p:txBody>
      </p:sp>
      <p:sp>
        <p:nvSpPr>
          <p:cNvPr id="4" name="Footer Placeholder 3"/>
          <p:cNvSpPr>
            <a:spLocks noGrp="1"/>
          </p:cNvSpPr>
          <p:nvPr>
            <p:ph type="ftr" sz="quarter" idx="11"/>
          </p:nvPr>
        </p:nvSpPr>
        <p:spPr/>
        <p:txBody>
          <a:bodyPr/>
          <a:lstStyle/>
          <a:p>
            <a:r>
              <a:rPr lang="en-CA"/>
              <a:t>Geometric interpretations of vectors</a:t>
            </a:r>
          </a:p>
        </p:txBody>
      </p:sp>
      <p:sp>
        <p:nvSpPr>
          <p:cNvPr id="5" name="Slide Number Placeholder 4"/>
          <p:cNvSpPr>
            <a:spLocks noGrp="1"/>
          </p:cNvSpPr>
          <p:nvPr>
            <p:ph type="sldNum" sz="quarter" idx="12"/>
          </p:nvPr>
        </p:nvSpPr>
        <p:spPr/>
        <p:txBody>
          <a:bodyPr/>
          <a:lstStyle/>
          <a:p>
            <a:fld id="{42EF6DC8-DA9C-4533-8A40-BB00A2545AF8}" type="slidenum">
              <a:rPr lang="en-CA" smtClean="0"/>
              <a:pPr/>
              <a:t>5</a:t>
            </a:fld>
            <a:endParaRPr lang="en-CA" dirty="0"/>
          </a:p>
        </p:txBody>
      </p:sp>
      <p:pic>
        <p:nvPicPr>
          <p:cNvPr id="4099" name="Picture 3"/>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auto">
          <a:xfrm>
            <a:off x="2263764" y="3477187"/>
            <a:ext cx="2798070" cy="2672728"/>
          </a:xfrm>
          <a:prstGeom prst="rect">
            <a:avLst/>
          </a:prstGeom>
          <a:noFill/>
          <a:extLst>
            <a:ext uri="{909E8E84-426E-40DD-AFC4-6F175D3DCCD1}">
              <a14:hiddenFill xmlns:a14="http://schemas.microsoft.com/office/drawing/2010/main">
                <a:solidFill>
                  <a:srgbClr val="FFFFFF"/>
                </a:solidFill>
              </a14:hiddenFill>
            </a:ext>
          </a:extLst>
        </p:spPr>
      </p:pic>
      <p:sp>
        <p:nvSpPr>
          <p:cNvPr id="14" name="Rectangle 13"/>
          <p:cNvSpPr/>
          <p:nvPr/>
        </p:nvSpPr>
        <p:spPr>
          <a:xfrm>
            <a:off x="5562600" y="3352800"/>
            <a:ext cx="338554" cy="461665"/>
          </a:xfrm>
          <a:prstGeom prst="rect">
            <a:avLst/>
          </a:prstGeom>
        </p:spPr>
        <p:txBody>
          <a:bodyPr wrap="none">
            <a:spAutoFit/>
          </a:bodyPr>
          <a:lstStyle/>
          <a:p>
            <a:r>
              <a:rPr lang="en-US" sz="2400" b="1" dirty="0">
                <a:solidFill>
                  <a:schemeClr val="bg1"/>
                </a:solidFill>
                <a:latin typeface="Times New Roman" panose="02020603050405020304" pitchFamily="18" charset="0"/>
                <a:cs typeface="Times New Roman" panose="02020603050405020304" pitchFamily="18" charset="0"/>
              </a:rPr>
              <a:t>v</a:t>
            </a:r>
          </a:p>
        </p:txBody>
      </p:sp>
      <p:graphicFrame>
        <p:nvGraphicFramePr>
          <p:cNvPr id="18" name="Object 17"/>
          <p:cNvGraphicFramePr>
            <a:graphicFrameLocks noChangeAspect="1"/>
          </p:cNvGraphicFramePr>
          <p:nvPr>
            <p:extLst>
              <p:ext uri="{D42A27DB-BD31-4B8C-83A1-F6EECF244321}">
                <p14:modId xmlns:p14="http://schemas.microsoft.com/office/powerpoint/2010/main" val="1980098609"/>
              </p:ext>
            </p:extLst>
          </p:nvPr>
        </p:nvGraphicFramePr>
        <p:xfrm>
          <a:off x="5894388" y="2795588"/>
          <a:ext cx="1176337" cy="1651000"/>
        </p:xfrm>
        <a:graphic>
          <a:graphicData uri="http://schemas.openxmlformats.org/presentationml/2006/ole">
            <mc:AlternateContent xmlns:mc="http://schemas.openxmlformats.org/markup-compatibility/2006">
              <mc:Choice xmlns:v="urn:schemas-microsoft-com:vml" Requires="v">
                <p:oleObj name="Equation" r:id="rId6" imgW="1066680" imgH="1498320" progId="Equation.DSMT4">
                  <p:embed/>
                </p:oleObj>
              </mc:Choice>
              <mc:Fallback>
                <p:oleObj name="Equation" r:id="rId6" imgW="1066680" imgH="1498320" progId="Equation.DSMT4">
                  <p:embed/>
                  <p:pic>
                    <p:nvPicPr>
                      <p:cNvPr id="0" name=""/>
                      <p:cNvPicPr>
                        <a:picLocks noChangeAspect="1" noChangeArrowheads="1"/>
                      </p:cNvPicPr>
                      <p:nvPr/>
                    </p:nvPicPr>
                    <p:blipFill>
                      <a:blip r:embed="rId7"/>
                      <a:srcRect/>
                      <a:stretch>
                        <a:fillRect/>
                      </a:stretch>
                    </p:blipFill>
                    <p:spPr bwMode="auto">
                      <a:xfrm>
                        <a:off x="5894388" y="2795588"/>
                        <a:ext cx="1176337" cy="165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pic>
        <p:nvPicPr>
          <p:cNvPr id="6" name="Audio 5">
            <a:hlinkClick r:id="" action="ppaction://media"/>
          </p:cNvPr>
          <p:cNvPicPr>
            <a:picLocks noChangeAspect="1"/>
          </p:cNvPicPr>
          <p:nvPr>
            <a:audioFile r:link="rId3"/>
            <p:extLst>
              <p:ext uri="{DAA4B4D4-6D71-4841-9C94-3DE7FCFB9230}">
                <p14:media xmlns:p14="http://schemas.microsoft.com/office/powerpoint/2010/main" r:embed="rId2"/>
              </p:ext>
            </p:extLst>
          </p:nvPr>
        </p:nvPicPr>
        <p:blipFill>
          <a:blip r:embed="rId8"/>
          <a:stretch>
            <a:fillRect/>
          </a:stretch>
        </p:blipFill>
        <p:spPr>
          <a:xfrm>
            <a:off x="8382000" y="6096000"/>
            <a:ext cx="609600" cy="609600"/>
          </a:xfrm>
          <a:prstGeom prst="rect">
            <a:avLst/>
          </a:prstGeom>
        </p:spPr>
      </p:pic>
    </p:spTree>
    <p:custDataLst>
      <p:tags r:id="rId1"/>
    </p:custDataLst>
    <p:extLst>
      <p:ext uri="{BB962C8B-B14F-4D97-AF65-F5344CB8AC3E}">
        <p14:creationId xmlns:p14="http://schemas.microsoft.com/office/powerpoint/2010/main" val="2633821411"/>
      </p:ext>
    </p:extLst>
  </p:cSld>
  <p:clrMapOvr>
    <a:masterClrMapping/>
  </p:clrMapOvr>
  <mc:AlternateContent xmlns:mc="http://schemas.openxmlformats.org/markup-compatibility/2006" xmlns:p14="http://schemas.microsoft.com/office/powerpoint/2010/main">
    <mc:Choice Requires="p14">
      <p:transition spd="slow" p14:dur="2000" advTm="37996"/>
    </mc:Choice>
    <mc:Fallback xmlns="">
      <p:transition spd="slow" advTm="37996"/>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6"/>
                </p:tgtEl>
              </p:cMediaNode>
            </p:audio>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i="1" dirty="0"/>
              <a:t>n</a:t>
            </a:r>
            <a:r>
              <a:rPr lang="en-US" dirty="0"/>
              <a:t>-dimensional vectors</a:t>
            </a:r>
            <a:endParaRPr lang="en-CA" dirty="0"/>
          </a:p>
        </p:txBody>
      </p:sp>
      <p:sp>
        <p:nvSpPr>
          <p:cNvPr id="3" name="Content Placeholder 2"/>
          <p:cNvSpPr>
            <a:spLocks noGrp="1"/>
          </p:cNvSpPr>
          <p:nvPr>
            <p:ph idx="1"/>
          </p:nvPr>
        </p:nvSpPr>
        <p:spPr/>
        <p:txBody>
          <a:bodyPr/>
          <a:lstStyle/>
          <a:p>
            <a:r>
              <a:rPr lang="en-US" dirty="0"/>
              <a:t>If you must visualize such a point in 8 dimensions,</a:t>
            </a:r>
          </a:p>
          <a:p>
            <a:pPr marL="0" indent="0">
              <a:buNone/>
            </a:pPr>
            <a:r>
              <a:rPr lang="en-US" dirty="0"/>
              <a:t>	here is one such visualization</a:t>
            </a:r>
          </a:p>
        </p:txBody>
      </p:sp>
      <p:sp>
        <p:nvSpPr>
          <p:cNvPr id="4" name="Footer Placeholder 3"/>
          <p:cNvSpPr>
            <a:spLocks noGrp="1"/>
          </p:cNvSpPr>
          <p:nvPr>
            <p:ph type="ftr" sz="quarter" idx="11"/>
          </p:nvPr>
        </p:nvSpPr>
        <p:spPr/>
        <p:txBody>
          <a:bodyPr/>
          <a:lstStyle/>
          <a:p>
            <a:r>
              <a:rPr lang="en-CA"/>
              <a:t>Geometric interpretations of vectors</a:t>
            </a:r>
          </a:p>
        </p:txBody>
      </p:sp>
      <p:sp>
        <p:nvSpPr>
          <p:cNvPr id="5" name="Slide Number Placeholder 4"/>
          <p:cNvSpPr>
            <a:spLocks noGrp="1"/>
          </p:cNvSpPr>
          <p:nvPr>
            <p:ph type="sldNum" sz="quarter" idx="12"/>
          </p:nvPr>
        </p:nvSpPr>
        <p:spPr/>
        <p:txBody>
          <a:bodyPr/>
          <a:lstStyle/>
          <a:p>
            <a:fld id="{42EF6DC8-DA9C-4533-8A40-BB00A2545AF8}" type="slidenum">
              <a:rPr lang="en-CA" smtClean="0"/>
              <a:pPr/>
              <a:t>6</a:t>
            </a:fld>
            <a:endParaRPr lang="en-CA" dirty="0"/>
          </a:p>
        </p:txBody>
      </p:sp>
      <p:pic>
        <p:nvPicPr>
          <p:cNvPr id="4099" name="Picture 3"/>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auto">
          <a:xfrm>
            <a:off x="1643279" y="2892506"/>
            <a:ext cx="3749048" cy="3310134"/>
          </a:xfrm>
          <a:prstGeom prst="rect">
            <a:avLst/>
          </a:prstGeom>
          <a:noFill/>
          <a:extLst>
            <a:ext uri="{909E8E84-426E-40DD-AFC4-6F175D3DCCD1}">
              <a14:hiddenFill xmlns:a14="http://schemas.microsoft.com/office/drawing/2010/main">
                <a:solidFill>
                  <a:srgbClr val="FFFFFF"/>
                </a:solidFill>
              </a14:hiddenFill>
            </a:ext>
          </a:extLst>
        </p:spPr>
      </p:pic>
      <p:graphicFrame>
        <p:nvGraphicFramePr>
          <p:cNvPr id="19" name="Object 18"/>
          <p:cNvGraphicFramePr>
            <a:graphicFrameLocks noChangeAspect="1"/>
          </p:cNvGraphicFramePr>
          <p:nvPr>
            <p:extLst>
              <p:ext uri="{D42A27DB-BD31-4B8C-83A1-F6EECF244321}">
                <p14:modId xmlns:p14="http://schemas.microsoft.com/office/powerpoint/2010/main" val="2958926385"/>
              </p:ext>
            </p:extLst>
          </p:nvPr>
        </p:nvGraphicFramePr>
        <p:xfrm>
          <a:off x="5748338" y="2786063"/>
          <a:ext cx="1385887" cy="3328987"/>
        </p:xfrm>
        <a:graphic>
          <a:graphicData uri="http://schemas.openxmlformats.org/presentationml/2006/ole">
            <mc:AlternateContent xmlns:mc="http://schemas.openxmlformats.org/markup-compatibility/2006">
              <mc:Choice xmlns:v="urn:schemas-microsoft-com:vml" Requires="v">
                <p:oleObj name="Equation" r:id="rId6" imgW="1257120" imgH="3022560" progId="Equation.DSMT4">
                  <p:embed/>
                </p:oleObj>
              </mc:Choice>
              <mc:Fallback>
                <p:oleObj name="Equation" r:id="rId6" imgW="1257120" imgH="3022560" progId="Equation.DSMT4">
                  <p:embed/>
                  <p:pic>
                    <p:nvPicPr>
                      <p:cNvPr id="0" name=""/>
                      <p:cNvPicPr>
                        <a:picLocks noChangeAspect="1" noChangeArrowheads="1"/>
                      </p:cNvPicPr>
                      <p:nvPr/>
                    </p:nvPicPr>
                    <p:blipFill>
                      <a:blip r:embed="rId7"/>
                      <a:srcRect/>
                      <a:stretch>
                        <a:fillRect/>
                      </a:stretch>
                    </p:blipFill>
                    <p:spPr bwMode="auto">
                      <a:xfrm>
                        <a:off x="5748338" y="2786063"/>
                        <a:ext cx="1385887" cy="33289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pic>
        <p:nvPicPr>
          <p:cNvPr id="7" name="Audio 6">
            <a:hlinkClick r:id="" action="ppaction://media"/>
          </p:cNvPr>
          <p:cNvPicPr>
            <a:picLocks noChangeAspect="1"/>
          </p:cNvPicPr>
          <p:nvPr>
            <a:audioFile r:link="rId3"/>
            <p:extLst>
              <p:ext uri="{DAA4B4D4-6D71-4841-9C94-3DE7FCFB9230}">
                <p14:media xmlns:p14="http://schemas.microsoft.com/office/powerpoint/2010/main" r:embed="rId2"/>
              </p:ext>
            </p:extLst>
          </p:nvPr>
        </p:nvPicPr>
        <p:blipFill>
          <a:blip r:embed="rId8"/>
          <a:stretch>
            <a:fillRect/>
          </a:stretch>
        </p:blipFill>
        <p:spPr>
          <a:xfrm>
            <a:off x="8382000" y="6096000"/>
            <a:ext cx="609600" cy="609600"/>
          </a:xfrm>
          <a:prstGeom prst="rect">
            <a:avLst/>
          </a:prstGeom>
        </p:spPr>
      </p:pic>
    </p:spTree>
    <p:custDataLst>
      <p:tags r:id="rId1"/>
    </p:custDataLst>
    <p:extLst>
      <p:ext uri="{BB962C8B-B14F-4D97-AF65-F5344CB8AC3E}">
        <p14:creationId xmlns:p14="http://schemas.microsoft.com/office/powerpoint/2010/main" val="3555306520"/>
      </p:ext>
    </p:extLst>
  </p:cSld>
  <p:clrMapOvr>
    <a:masterClrMapping/>
  </p:clrMapOvr>
  <mc:AlternateContent xmlns:mc="http://schemas.openxmlformats.org/markup-compatibility/2006" xmlns:p14="http://schemas.microsoft.com/office/powerpoint/2010/main">
    <mc:Choice Requires="p14">
      <p:transition spd="slow" p14:dur="2000" advTm="45599"/>
    </mc:Choice>
    <mc:Fallback xmlns="">
      <p:transition spd="slow" advTm="45599"/>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7"/>
                </p:tgtEl>
              </p:cMediaNode>
            </p:audio>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i="1" dirty="0"/>
              <a:t>n</a:t>
            </a:r>
            <a:r>
              <a:rPr lang="en-US" dirty="0"/>
              <a:t>-dimensional vectors</a:t>
            </a:r>
            <a:endParaRPr lang="en-CA" dirty="0"/>
          </a:p>
        </p:txBody>
      </p:sp>
      <p:sp>
        <p:nvSpPr>
          <p:cNvPr id="3" name="Content Placeholder 2"/>
          <p:cNvSpPr>
            <a:spLocks noGrp="1"/>
          </p:cNvSpPr>
          <p:nvPr>
            <p:ph idx="1"/>
          </p:nvPr>
        </p:nvSpPr>
        <p:spPr/>
        <p:txBody>
          <a:bodyPr/>
          <a:lstStyle/>
          <a:p>
            <a:r>
              <a:rPr lang="en-US" dirty="0"/>
              <a:t>If you must visualize such a point in 8 dimensions,</a:t>
            </a:r>
          </a:p>
          <a:p>
            <a:pPr marL="0" indent="0">
              <a:buNone/>
            </a:pPr>
            <a:r>
              <a:rPr lang="en-US" dirty="0"/>
              <a:t>	here is one such visualization</a:t>
            </a:r>
          </a:p>
        </p:txBody>
      </p:sp>
      <p:sp>
        <p:nvSpPr>
          <p:cNvPr id="4" name="Footer Placeholder 3"/>
          <p:cNvSpPr>
            <a:spLocks noGrp="1"/>
          </p:cNvSpPr>
          <p:nvPr>
            <p:ph type="ftr" sz="quarter" idx="11"/>
          </p:nvPr>
        </p:nvSpPr>
        <p:spPr/>
        <p:txBody>
          <a:bodyPr/>
          <a:lstStyle/>
          <a:p>
            <a:r>
              <a:rPr lang="en-CA"/>
              <a:t>Geometric interpretations of vectors</a:t>
            </a:r>
          </a:p>
        </p:txBody>
      </p:sp>
      <p:sp>
        <p:nvSpPr>
          <p:cNvPr id="5" name="Slide Number Placeholder 4"/>
          <p:cNvSpPr>
            <a:spLocks noGrp="1"/>
          </p:cNvSpPr>
          <p:nvPr>
            <p:ph type="sldNum" sz="quarter" idx="12"/>
          </p:nvPr>
        </p:nvSpPr>
        <p:spPr/>
        <p:txBody>
          <a:bodyPr/>
          <a:lstStyle/>
          <a:p>
            <a:fld id="{42EF6DC8-DA9C-4533-8A40-BB00A2545AF8}" type="slidenum">
              <a:rPr lang="en-CA" smtClean="0"/>
              <a:pPr/>
              <a:t>7</a:t>
            </a:fld>
            <a:endParaRPr lang="en-CA" dirty="0"/>
          </a:p>
        </p:txBody>
      </p:sp>
      <p:pic>
        <p:nvPicPr>
          <p:cNvPr id="4099" name="Picture 3"/>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auto">
          <a:xfrm>
            <a:off x="1708595" y="2889522"/>
            <a:ext cx="3680468" cy="3314706"/>
          </a:xfrm>
          <a:prstGeom prst="rect">
            <a:avLst/>
          </a:prstGeom>
          <a:noFill/>
          <a:extLst>
            <a:ext uri="{909E8E84-426E-40DD-AFC4-6F175D3DCCD1}">
              <a14:hiddenFill xmlns:a14="http://schemas.microsoft.com/office/drawing/2010/main">
                <a:solidFill>
                  <a:srgbClr val="FFFFFF"/>
                </a:solidFill>
              </a14:hiddenFill>
            </a:ext>
          </a:extLst>
        </p:spPr>
      </p:pic>
      <p:graphicFrame>
        <p:nvGraphicFramePr>
          <p:cNvPr id="19" name="Object 18"/>
          <p:cNvGraphicFramePr>
            <a:graphicFrameLocks noChangeAspect="1"/>
          </p:cNvGraphicFramePr>
          <p:nvPr>
            <p:extLst>
              <p:ext uri="{D42A27DB-BD31-4B8C-83A1-F6EECF244321}">
                <p14:modId xmlns:p14="http://schemas.microsoft.com/office/powerpoint/2010/main" val="38176306"/>
              </p:ext>
            </p:extLst>
          </p:nvPr>
        </p:nvGraphicFramePr>
        <p:xfrm>
          <a:off x="5783263" y="2786063"/>
          <a:ext cx="1316037" cy="3328987"/>
        </p:xfrm>
        <a:graphic>
          <a:graphicData uri="http://schemas.openxmlformats.org/presentationml/2006/ole">
            <mc:AlternateContent xmlns:mc="http://schemas.openxmlformats.org/markup-compatibility/2006">
              <mc:Choice xmlns:v="urn:schemas-microsoft-com:vml" Requires="v">
                <p:oleObj name="Equation" r:id="rId6" imgW="1193760" imgH="3022560" progId="Equation.DSMT4">
                  <p:embed/>
                </p:oleObj>
              </mc:Choice>
              <mc:Fallback>
                <p:oleObj name="Equation" r:id="rId6" imgW="1193760" imgH="3022560" progId="Equation.DSMT4">
                  <p:embed/>
                  <p:pic>
                    <p:nvPicPr>
                      <p:cNvPr id="0" name=""/>
                      <p:cNvPicPr>
                        <a:picLocks noChangeAspect="1" noChangeArrowheads="1"/>
                      </p:cNvPicPr>
                      <p:nvPr/>
                    </p:nvPicPr>
                    <p:blipFill>
                      <a:blip r:embed="rId7"/>
                      <a:srcRect/>
                      <a:stretch>
                        <a:fillRect/>
                      </a:stretch>
                    </p:blipFill>
                    <p:spPr bwMode="auto">
                      <a:xfrm>
                        <a:off x="5783263" y="2786063"/>
                        <a:ext cx="1316037" cy="33289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pic>
        <p:nvPicPr>
          <p:cNvPr id="7" name="Audio 6">
            <a:hlinkClick r:id="" action="ppaction://media"/>
          </p:cNvPr>
          <p:cNvPicPr>
            <a:picLocks noChangeAspect="1"/>
          </p:cNvPicPr>
          <p:nvPr>
            <a:audioFile r:link="rId3"/>
            <p:extLst>
              <p:ext uri="{DAA4B4D4-6D71-4841-9C94-3DE7FCFB9230}">
                <p14:media xmlns:p14="http://schemas.microsoft.com/office/powerpoint/2010/main" r:embed="rId2"/>
              </p:ext>
            </p:extLst>
          </p:nvPr>
        </p:nvPicPr>
        <p:blipFill>
          <a:blip r:embed="rId8"/>
          <a:stretch>
            <a:fillRect/>
          </a:stretch>
        </p:blipFill>
        <p:spPr>
          <a:xfrm>
            <a:off x="8382000" y="6096000"/>
            <a:ext cx="609600" cy="609600"/>
          </a:xfrm>
          <a:prstGeom prst="rect">
            <a:avLst/>
          </a:prstGeom>
        </p:spPr>
      </p:pic>
    </p:spTree>
    <p:custDataLst>
      <p:tags r:id="rId1"/>
    </p:custDataLst>
    <p:extLst>
      <p:ext uri="{BB962C8B-B14F-4D97-AF65-F5344CB8AC3E}">
        <p14:creationId xmlns:p14="http://schemas.microsoft.com/office/powerpoint/2010/main" val="1393266493"/>
      </p:ext>
    </p:extLst>
  </p:cSld>
  <p:clrMapOvr>
    <a:masterClrMapping/>
  </p:clrMapOvr>
  <mc:AlternateContent xmlns:mc="http://schemas.openxmlformats.org/markup-compatibility/2006" xmlns:p14="http://schemas.microsoft.com/office/powerpoint/2010/main">
    <mc:Choice Requires="p14">
      <p:transition spd="slow" p14:dur="2000" advTm="61840"/>
    </mc:Choice>
    <mc:Fallback xmlns="">
      <p:transition spd="slow" advTm="6184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7"/>
                </p:tgtEl>
              </p:cMediaNode>
            </p:audio>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i="1" dirty="0"/>
              <a:t>n</a:t>
            </a:r>
            <a:r>
              <a:rPr lang="en-US" dirty="0"/>
              <a:t>-dimensional vectors</a:t>
            </a:r>
            <a:endParaRPr lang="en-CA" dirty="0"/>
          </a:p>
        </p:txBody>
      </p:sp>
      <p:sp>
        <p:nvSpPr>
          <p:cNvPr id="3" name="Content Placeholder 2"/>
          <p:cNvSpPr>
            <a:spLocks noGrp="1"/>
          </p:cNvSpPr>
          <p:nvPr>
            <p:ph idx="1"/>
          </p:nvPr>
        </p:nvSpPr>
        <p:spPr/>
        <p:txBody>
          <a:bodyPr/>
          <a:lstStyle/>
          <a:p>
            <a:r>
              <a:rPr lang="en-US" dirty="0"/>
              <a:t>In general, however, it is best to think of vectors as ordered information</a:t>
            </a:r>
          </a:p>
          <a:p>
            <a:pPr lvl="1"/>
            <a:r>
              <a:rPr lang="en-US" dirty="0"/>
              <a:t>Don’t spend too much time trying to </a:t>
            </a:r>
            <a:r>
              <a:rPr lang="en-US" i="1" dirty="0"/>
              <a:t>visualize </a:t>
            </a:r>
            <a:r>
              <a:rPr lang="en-US" dirty="0"/>
              <a:t>vectors</a:t>
            </a:r>
          </a:p>
          <a:p>
            <a:pPr lvl="1"/>
            <a:r>
              <a:rPr lang="en-US" dirty="0"/>
              <a:t>Each entry of the vector represents something in the real world</a:t>
            </a:r>
          </a:p>
        </p:txBody>
      </p:sp>
      <p:sp>
        <p:nvSpPr>
          <p:cNvPr id="4" name="Footer Placeholder 3"/>
          <p:cNvSpPr>
            <a:spLocks noGrp="1"/>
          </p:cNvSpPr>
          <p:nvPr>
            <p:ph type="ftr" sz="quarter" idx="11"/>
          </p:nvPr>
        </p:nvSpPr>
        <p:spPr/>
        <p:txBody>
          <a:bodyPr/>
          <a:lstStyle/>
          <a:p>
            <a:r>
              <a:rPr lang="en-CA"/>
              <a:t>Geometric interpretations of vectors</a:t>
            </a:r>
          </a:p>
        </p:txBody>
      </p:sp>
      <p:sp>
        <p:nvSpPr>
          <p:cNvPr id="5" name="Slide Number Placeholder 4"/>
          <p:cNvSpPr>
            <a:spLocks noGrp="1"/>
          </p:cNvSpPr>
          <p:nvPr>
            <p:ph type="sldNum" sz="quarter" idx="12"/>
          </p:nvPr>
        </p:nvSpPr>
        <p:spPr/>
        <p:txBody>
          <a:bodyPr/>
          <a:lstStyle/>
          <a:p>
            <a:fld id="{42EF6DC8-DA9C-4533-8A40-BB00A2545AF8}" type="slidenum">
              <a:rPr lang="en-CA" smtClean="0"/>
              <a:pPr/>
              <a:t>8</a:t>
            </a:fld>
            <a:endParaRPr lang="en-CA" dirty="0"/>
          </a:p>
        </p:txBody>
      </p:sp>
      <p:graphicFrame>
        <p:nvGraphicFramePr>
          <p:cNvPr id="19" name="Object 18"/>
          <p:cNvGraphicFramePr>
            <a:graphicFrameLocks noChangeAspect="1"/>
          </p:cNvGraphicFramePr>
          <p:nvPr>
            <p:extLst>
              <p:ext uri="{D42A27DB-BD31-4B8C-83A1-F6EECF244321}">
                <p14:modId xmlns:p14="http://schemas.microsoft.com/office/powerpoint/2010/main" val="99564123"/>
              </p:ext>
            </p:extLst>
          </p:nvPr>
        </p:nvGraphicFramePr>
        <p:xfrm>
          <a:off x="1918818" y="3984398"/>
          <a:ext cx="1400175" cy="1651000"/>
        </p:xfrm>
        <a:graphic>
          <a:graphicData uri="http://schemas.openxmlformats.org/presentationml/2006/ole">
            <mc:AlternateContent xmlns:mc="http://schemas.openxmlformats.org/markup-compatibility/2006">
              <mc:Choice xmlns:v="urn:schemas-microsoft-com:vml" Requires="v">
                <p:oleObj name="Equation" r:id="rId5" imgW="1269720" imgH="1498320" progId="Equation.DSMT4">
                  <p:embed/>
                </p:oleObj>
              </mc:Choice>
              <mc:Fallback>
                <p:oleObj name="Equation" r:id="rId5" imgW="1269720" imgH="1498320" progId="Equation.DSMT4">
                  <p:embed/>
                  <p:pic>
                    <p:nvPicPr>
                      <p:cNvPr id="0" name=""/>
                      <p:cNvPicPr>
                        <a:picLocks noChangeAspect="1" noChangeArrowheads="1"/>
                      </p:cNvPicPr>
                      <p:nvPr/>
                    </p:nvPicPr>
                    <p:blipFill>
                      <a:blip r:embed="rId6"/>
                      <a:srcRect/>
                      <a:stretch>
                        <a:fillRect/>
                      </a:stretch>
                    </p:blipFill>
                    <p:spPr bwMode="auto">
                      <a:xfrm>
                        <a:off x="1918818" y="3984398"/>
                        <a:ext cx="1400175" cy="165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6" name="Object 5"/>
          <p:cNvGraphicFramePr>
            <a:graphicFrameLocks noChangeAspect="1"/>
          </p:cNvGraphicFramePr>
          <p:nvPr>
            <p:extLst>
              <p:ext uri="{D42A27DB-BD31-4B8C-83A1-F6EECF244321}">
                <p14:modId xmlns:p14="http://schemas.microsoft.com/office/powerpoint/2010/main" val="2200218618"/>
              </p:ext>
            </p:extLst>
          </p:nvPr>
        </p:nvGraphicFramePr>
        <p:xfrm>
          <a:off x="5924562" y="3145404"/>
          <a:ext cx="1316038" cy="3328988"/>
        </p:xfrm>
        <a:graphic>
          <a:graphicData uri="http://schemas.openxmlformats.org/presentationml/2006/ole">
            <mc:AlternateContent xmlns:mc="http://schemas.openxmlformats.org/markup-compatibility/2006">
              <mc:Choice xmlns:v="urn:schemas-microsoft-com:vml" Requires="v">
                <p:oleObj name="Equation" r:id="rId7" imgW="1193760" imgH="3022560" progId="Equation.DSMT4">
                  <p:embed/>
                </p:oleObj>
              </mc:Choice>
              <mc:Fallback>
                <p:oleObj name="Equation" r:id="rId7" imgW="1193760" imgH="3022560" progId="Equation.DSMT4">
                  <p:embed/>
                  <p:pic>
                    <p:nvPicPr>
                      <p:cNvPr id="0" name="Object 18"/>
                      <p:cNvPicPr>
                        <a:picLocks noChangeAspect="1" noChangeArrowheads="1"/>
                      </p:cNvPicPr>
                      <p:nvPr/>
                    </p:nvPicPr>
                    <p:blipFill>
                      <a:blip r:embed="rId8"/>
                      <a:srcRect/>
                      <a:stretch>
                        <a:fillRect/>
                      </a:stretch>
                    </p:blipFill>
                    <p:spPr bwMode="auto">
                      <a:xfrm>
                        <a:off x="5924562" y="3145404"/>
                        <a:ext cx="1316038" cy="3328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8" name="Object 7"/>
          <p:cNvGraphicFramePr>
            <a:graphicFrameLocks noChangeAspect="1"/>
          </p:cNvGraphicFramePr>
          <p:nvPr>
            <p:extLst>
              <p:ext uri="{D42A27DB-BD31-4B8C-83A1-F6EECF244321}">
                <p14:modId xmlns:p14="http://schemas.microsoft.com/office/powerpoint/2010/main" val="807478562"/>
              </p:ext>
            </p:extLst>
          </p:nvPr>
        </p:nvGraphicFramePr>
        <p:xfrm>
          <a:off x="4006623" y="3145405"/>
          <a:ext cx="1385887" cy="3328987"/>
        </p:xfrm>
        <a:graphic>
          <a:graphicData uri="http://schemas.openxmlformats.org/presentationml/2006/ole">
            <mc:AlternateContent xmlns:mc="http://schemas.openxmlformats.org/markup-compatibility/2006">
              <mc:Choice xmlns:v="urn:schemas-microsoft-com:vml" Requires="v">
                <p:oleObj name="Equation" r:id="rId9" imgW="1257120" imgH="3022560" progId="Equation.DSMT4">
                  <p:embed/>
                </p:oleObj>
              </mc:Choice>
              <mc:Fallback>
                <p:oleObj name="Equation" r:id="rId9" imgW="1257120" imgH="3022560" progId="Equation.DSMT4">
                  <p:embed/>
                  <p:pic>
                    <p:nvPicPr>
                      <p:cNvPr id="0" name="Object 18"/>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4006623" y="3145405"/>
                        <a:ext cx="1385887" cy="33289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pic>
        <p:nvPicPr>
          <p:cNvPr id="9" name="Audio 8">
            <a:hlinkClick r:id="" action="ppaction://media"/>
          </p:cNvPr>
          <p:cNvPicPr>
            <a:picLocks noChangeAspect="1"/>
          </p:cNvPicPr>
          <p:nvPr>
            <a:audioFile r:link="rId3"/>
            <p:extLst>
              <p:ext uri="{DAA4B4D4-6D71-4841-9C94-3DE7FCFB9230}">
                <p14:media xmlns:p14="http://schemas.microsoft.com/office/powerpoint/2010/main" r:embed="rId2"/>
              </p:ext>
            </p:extLst>
          </p:nvPr>
        </p:nvPicPr>
        <p:blipFill>
          <a:blip r:embed="rId11"/>
          <a:stretch>
            <a:fillRect/>
          </a:stretch>
        </p:blipFill>
        <p:spPr>
          <a:xfrm>
            <a:off x="8382000" y="6096000"/>
            <a:ext cx="609600" cy="609600"/>
          </a:xfrm>
          <a:prstGeom prst="rect">
            <a:avLst/>
          </a:prstGeom>
        </p:spPr>
      </p:pic>
    </p:spTree>
    <p:custDataLst>
      <p:tags r:id="rId1"/>
    </p:custDataLst>
    <p:extLst>
      <p:ext uri="{BB962C8B-B14F-4D97-AF65-F5344CB8AC3E}">
        <p14:creationId xmlns:p14="http://schemas.microsoft.com/office/powerpoint/2010/main" val="2608429935"/>
      </p:ext>
    </p:extLst>
  </p:cSld>
  <p:clrMapOvr>
    <a:masterClrMapping/>
  </p:clrMapOvr>
  <mc:AlternateContent xmlns:mc="http://schemas.openxmlformats.org/markup-compatibility/2006" xmlns:p14="http://schemas.microsoft.com/office/powerpoint/2010/main">
    <mc:Choice Requires="p14">
      <p:transition spd="slow" p14:dur="2000" advTm="90692"/>
    </mc:Choice>
    <mc:Fallback xmlns="">
      <p:transition spd="slow" advTm="90692"/>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9"/>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9"/>
                </p:tgtEl>
              </p:cMediaNode>
            </p:audio>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Summary</a:t>
            </a:r>
            <a:endParaRPr lang="en-CA" dirty="0"/>
          </a:p>
        </p:txBody>
      </p:sp>
      <p:sp>
        <p:nvSpPr>
          <p:cNvPr id="3" name="Content Placeholder 2"/>
          <p:cNvSpPr>
            <a:spLocks noGrp="1"/>
          </p:cNvSpPr>
          <p:nvPr>
            <p:ph idx="1"/>
          </p:nvPr>
        </p:nvSpPr>
        <p:spPr>
          <a:xfrm>
            <a:off x="457200" y="1600200"/>
            <a:ext cx="8382000" cy="4525963"/>
          </a:xfrm>
        </p:spPr>
        <p:txBody>
          <a:bodyPr/>
          <a:lstStyle/>
          <a:p>
            <a:r>
              <a:rPr lang="en-US" dirty="0"/>
              <a:t>Following this topic, you now</a:t>
            </a:r>
          </a:p>
          <a:p>
            <a:pPr lvl="1"/>
            <a:r>
              <a:rPr lang="en-US" dirty="0"/>
              <a:t>Seen interpretations of 4-dimensional vectors</a:t>
            </a:r>
          </a:p>
          <a:p>
            <a:pPr lvl="1"/>
            <a:r>
              <a:rPr lang="en-US" dirty="0"/>
              <a:t>Seen a possible interpretation of higher-dimensional vectors</a:t>
            </a:r>
          </a:p>
          <a:p>
            <a:pPr lvl="1"/>
            <a:r>
              <a:rPr lang="en-US" dirty="0"/>
              <a:t>Understand this is useful only if there is some sort of periodic relationship between the values</a:t>
            </a:r>
          </a:p>
          <a:p>
            <a:pPr lvl="2"/>
            <a:r>
              <a:rPr lang="en-US" dirty="0"/>
              <a:t>Temporal or spatial</a:t>
            </a:r>
          </a:p>
        </p:txBody>
      </p:sp>
      <p:sp>
        <p:nvSpPr>
          <p:cNvPr id="4" name="Footer Placeholder 3"/>
          <p:cNvSpPr>
            <a:spLocks noGrp="1"/>
          </p:cNvSpPr>
          <p:nvPr>
            <p:ph type="ftr" sz="quarter" idx="11"/>
          </p:nvPr>
        </p:nvSpPr>
        <p:spPr/>
        <p:txBody>
          <a:bodyPr/>
          <a:lstStyle/>
          <a:p>
            <a:r>
              <a:rPr lang="en-CA"/>
              <a:t>Geometric interpretations of vectors</a:t>
            </a:r>
          </a:p>
        </p:txBody>
      </p:sp>
      <p:sp>
        <p:nvSpPr>
          <p:cNvPr id="6" name="Slide Number Placeholder 5"/>
          <p:cNvSpPr>
            <a:spLocks noGrp="1"/>
          </p:cNvSpPr>
          <p:nvPr>
            <p:ph type="sldNum" sz="quarter" idx="12"/>
          </p:nvPr>
        </p:nvSpPr>
        <p:spPr/>
        <p:txBody>
          <a:bodyPr/>
          <a:lstStyle/>
          <a:p>
            <a:fld id="{42EF6DC8-DA9C-4533-8A40-BB00A2545AF8}" type="slidenum">
              <a:rPr lang="en-CA" smtClean="0"/>
              <a:pPr/>
              <a:t>9</a:t>
            </a:fld>
            <a:endParaRPr lang="en-CA"/>
          </a:p>
        </p:txBody>
      </p:sp>
      <p:pic>
        <p:nvPicPr>
          <p:cNvPr id="11" name="Audio 10">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8382000" y="6096000"/>
            <a:ext cx="609600" cy="609600"/>
          </a:xfrm>
          <a:prstGeom prst="rect">
            <a:avLst/>
          </a:prstGeom>
        </p:spPr>
      </p:pic>
    </p:spTree>
    <p:extLst>
      <p:ext uri="{BB962C8B-B14F-4D97-AF65-F5344CB8AC3E}">
        <p14:creationId xmlns:p14="http://schemas.microsoft.com/office/powerpoint/2010/main" val="654136003"/>
      </p:ext>
    </p:extLst>
  </p:cSld>
  <p:clrMapOvr>
    <a:masterClrMapping/>
  </p:clrMapOvr>
  <mc:AlternateContent xmlns:mc="http://schemas.openxmlformats.org/markup-compatibility/2006" xmlns:p14="http://schemas.microsoft.com/office/powerpoint/2010/main">
    <mc:Choice Requires="p14">
      <p:transition spd="slow" p14:dur="2000" advTm="60604"/>
    </mc:Choice>
    <mc:Fallback xmlns="">
      <p:transition spd="slow" advTm="60604"/>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1"/>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11"/>
                </p:tgtEl>
              </p:cMediaNode>
            </p:audio>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t>References</a:t>
            </a:r>
          </a:p>
        </p:txBody>
      </p:sp>
      <p:sp>
        <p:nvSpPr>
          <p:cNvPr id="3" name="Content Placeholder 2"/>
          <p:cNvSpPr>
            <a:spLocks noGrp="1"/>
          </p:cNvSpPr>
          <p:nvPr>
            <p:ph idx="1"/>
          </p:nvPr>
        </p:nvSpPr>
        <p:spPr>
          <a:xfrm>
            <a:off x="457200" y="1600200"/>
            <a:ext cx="8534400" cy="4525963"/>
          </a:xfrm>
        </p:spPr>
        <p:txBody>
          <a:bodyPr>
            <a:normAutofit/>
          </a:bodyPr>
          <a:lstStyle/>
          <a:p>
            <a:pPr marL="0" indent="0">
              <a:buNone/>
            </a:pPr>
            <a:r>
              <a:rPr lang="en-CA" sz="1800" dirty="0"/>
              <a:t>[1]	https://en.wikipedia.org/wiki/Linear_algebra</a:t>
            </a:r>
          </a:p>
        </p:txBody>
      </p:sp>
      <p:sp>
        <p:nvSpPr>
          <p:cNvPr id="4" name="Footer Placeholder 3"/>
          <p:cNvSpPr>
            <a:spLocks noGrp="1"/>
          </p:cNvSpPr>
          <p:nvPr>
            <p:ph type="ftr" sz="quarter" idx="11"/>
          </p:nvPr>
        </p:nvSpPr>
        <p:spPr/>
        <p:txBody>
          <a:bodyPr/>
          <a:lstStyle/>
          <a:p>
            <a:r>
              <a:rPr lang="en-CA"/>
              <a:t>Geometric interpretations of vectors</a:t>
            </a:r>
          </a:p>
        </p:txBody>
      </p:sp>
      <p:sp>
        <p:nvSpPr>
          <p:cNvPr id="6" name="Slide Number Placeholder 5"/>
          <p:cNvSpPr>
            <a:spLocks noGrp="1"/>
          </p:cNvSpPr>
          <p:nvPr>
            <p:ph type="sldNum" sz="quarter" idx="12"/>
          </p:nvPr>
        </p:nvSpPr>
        <p:spPr/>
        <p:txBody>
          <a:bodyPr/>
          <a:lstStyle/>
          <a:p>
            <a:fld id="{42EF6DC8-DA9C-4533-8A40-BB00A2545AF8}" type="slidenum">
              <a:rPr lang="en-CA" smtClean="0"/>
              <a:pPr/>
              <a:t>10</a:t>
            </a:fld>
            <a:endParaRPr lang="en-CA"/>
          </a:p>
        </p:txBody>
      </p:sp>
      <p:pic>
        <p:nvPicPr>
          <p:cNvPr id="8" name="Audio 7">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8382000" y="6096000"/>
            <a:ext cx="609600" cy="609600"/>
          </a:xfrm>
          <a:prstGeom prst="rect">
            <a:avLst/>
          </a:prstGeom>
        </p:spPr>
      </p:pic>
    </p:spTree>
    <p:extLst>
      <p:ext uri="{BB962C8B-B14F-4D97-AF65-F5344CB8AC3E}">
        <p14:creationId xmlns:p14="http://schemas.microsoft.com/office/powerpoint/2010/main" val="1740462976"/>
      </p:ext>
    </p:extLst>
  </p:cSld>
  <p:clrMapOvr>
    <a:masterClrMapping/>
  </p:clrMapOvr>
  <mc:AlternateContent xmlns:mc="http://schemas.openxmlformats.org/markup-compatibility/2006" xmlns:p14="http://schemas.microsoft.com/office/powerpoint/2010/main">
    <mc:Choice Requires="p14">
      <p:transition spd="slow" p14:dur="2000" advTm="2446"/>
    </mc:Choice>
    <mc:Fallback xmlns="">
      <p:transition spd="slow" advTm="2446"/>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8"/>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8"/>
                </p:tgtEl>
              </p:cMediaNode>
            </p:audio>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t>Acknowledgments</a:t>
            </a:r>
          </a:p>
        </p:txBody>
      </p:sp>
      <p:sp>
        <p:nvSpPr>
          <p:cNvPr id="3" name="Content Placeholder 2"/>
          <p:cNvSpPr>
            <a:spLocks noGrp="1"/>
          </p:cNvSpPr>
          <p:nvPr>
            <p:ph idx="1"/>
          </p:nvPr>
        </p:nvSpPr>
        <p:spPr/>
        <p:txBody>
          <a:bodyPr>
            <a:normAutofit/>
          </a:bodyPr>
          <a:lstStyle/>
          <a:p>
            <a:pPr marL="0" indent="0">
              <a:buNone/>
            </a:pPr>
            <a:r>
              <a:rPr lang="en-CA" sz="1800" dirty="0"/>
              <a:t>None so far.</a:t>
            </a:r>
          </a:p>
        </p:txBody>
      </p:sp>
      <p:sp>
        <p:nvSpPr>
          <p:cNvPr id="4" name="Footer Placeholder 3"/>
          <p:cNvSpPr>
            <a:spLocks noGrp="1"/>
          </p:cNvSpPr>
          <p:nvPr>
            <p:ph type="ftr" sz="quarter" idx="11"/>
          </p:nvPr>
        </p:nvSpPr>
        <p:spPr/>
        <p:txBody>
          <a:bodyPr/>
          <a:lstStyle/>
          <a:p>
            <a:r>
              <a:rPr lang="en-CA"/>
              <a:t>Geometric interpretations of vectors</a:t>
            </a:r>
          </a:p>
        </p:txBody>
      </p:sp>
      <p:sp>
        <p:nvSpPr>
          <p:cNvPr id="6" name="Slide Number Placeholder 5"/>
          <p:cNvSpPr>
            <a:spLocks noGrp="1"/>
          </p:cNvSpPr>
          <p:nvPr>
            <p:ph type="sldNum" sz="quarter" idx="12"/>
          </p:nvPr>
        </p:nvSpPr>
        <p:spPr/>
        <p:txBody>
          <a:bodyPr/>
          <a:lstStyle/>
          <a:p>
            <a:fld id="{42EF6DC8-DA9C-4533-8A40-BB00A2545AF8}" type="slidenum">
              <a:rPr lang="en-CA" smtClean="0"/>
              <a:pPr/>
              <a:t>11</a:t>
            </a:fld>
            <a:endParaRPr lang="en-CA"/>
          </a:p>
        </p:txBody>
      </p:sp>
      <p:pic>
        <p:nvPicPr>
          <p:cNvPr id="8" name="Audio 7">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8382000" y="6096000"/>
            <a:ext cx="609600" cy="609600"/>
          </a:xfrm>
          <a:prstGeom prst="rect">
            <a:avLst/>
          </a:prstGeom>
        </p:spPr>
      </p:pic>
    </p:spTree>
    <p:extLst>
      <p:ext uri="{BB962C8B-B14F-4D97-AF65-F5344CB8AC3E}">
        <p14:creationId xmlns:p14="http://schemas.microsoft.com/office/powerpoint/2010/main" val="886795597"/>
      </p:ext>
    </p:extLst>
  </p:cSld>
  <p:clrMapOvr>
    <a:masterClrMapping/>
  </p:clrMapOvr>
  <mc:AlternateContent xmlns:mc="http://schemas.openxmlformats.org/markup-compatibility/2006" xmlns:p14="http://schemas.microsoft.com/office/powerpoint/2010/main">
    <mc:Choice Requires="p14">
      <p:transition spd="slow" p14:dur="2000" advTm="1710"/>
    </mc:Choice>
    <mc:Fallback xmlns="">
      <p:transition spd="slow" advTm="171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8"/>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8"/>
                </p:tgtEl>
              </p:cMediaNode>
            </p:audio>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t>Colophon </a:t>
            </a:r>
          </a:p>
        </p:txBody>
      </p:sp>
      <p:sp>
        <p:nvSpPr>
          <p:cNvPr id="3" name="Content Placeholder 2"/>
          <p:cNvSpPr>
            <a:spLocks noGrp="1"/>
          </p:cNvSpPr>
          <p:nvPr>
            <p:ph idx="1"/>
          </p:nvPr>
        </p:nvSpPr>
        <p:spPr/>
        <p:txBody>
          <a:bodyPr>
            <a:normAutofit/>
          </a:bodyPr>
          <a:lstStyle/>
          <a:p>
            <a:pPr marL="0" indent="0">
              <a:buNone/>
            </a:pPr>
            <a:r>
              <a:rPr lang="en-CA" sz="1800" dirty="0"/>
              <a:t>These slides were prepared using the Cambria typeface. Mathematical equations use </a:t>
            </a:r>
            <a:r>
              <a:rPr lang="en-CA" sz="1800" dirty="0">
                <a:latin typeface="Times New Roman" panose="02020603050405020304" pitchFamily="18" charset="0"/>
              </a:rPr>
              <a:t>Times New Roman</a:t>
            </a:r>
            <a:r>
              <a:rPr lang="en-CA" sz="1800" dirty="0"/>
              <a:t>, and source code is presented using </a:t>
            </a:r>
            <a:r>
              <a:rPr lang="en-CA" sz="1800" dirty="0">
                <a:latin typeface="Consolas" panose="020B0609020204030204" pitchFamily="49" charset="0"/>
                <a:cs typeface="Consolas" panose="020B0609020204030204" pitchFamily="49" charset="0"/>
              </a:rPr>
              <a:t>Consolas</a:t>
            </a:r>
            <a:r>
              <a:rPr lang="en-CA" sz="1800" dirty="0"/>
              <a:t>.</a:t>
            </a:r>
          </a:p>
          <a:p>
            <a:pPr marL="0" indent="0">
              <a:buNone/>
            </a:pPr>
            <a:endParaRPr lang="en-CA" sz="1800" dirty="0"/>
          </a:p>
          <a:p>
            <a:pPr marL="0" indent="0">
              <a:buNone/>
            </a:pPr>
            <a:r>
              <a:rPr lang="en-CA" sz="1800" dirty="0"/>
              <a:t>The photographs of flowers and a monarch butter appearing on the title slide and accenting the top of each other slide were taken at the Royal Botanical Gardens in October of 2017 by Douglas Wilhelm Harder. Please see</a:t>
            </a:r>
          </a:p>
          <a:p>
            <a:pPr marL="0" indent="0" algn="ctr">
              <a:buNone/>
            </a:pPr>
            <a:r>
              <a:rPr lang="en-CA" sz="1800" dirty="0"/>
              <a:t>https://www.rbg.ca/</a:t>
            </a:r>
          </a:p>
          <a:p>
            <a:pPr marL="0" indent="0">
              <a:buNone/>
            </a:pPr>
            <a:r>
              <a:rPr lang="en-CA" sz="1800" dirty="0"/>
              <a:t>for more information.</a:t>
            </a:r>
          </a:p>
        </p:txBody>
      </p:sp>
      <p:pic>
        <p:nvPicPr>
          <p:cNvPr id="4"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635897" y="4538542"/>
            <a:ext cx="3240360" cy="21631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194"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7010400" y="3733800"/>
            <a:ext cx="1981200" cy="29678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195" name="Picture 3"/>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147773" y="4568054"/>
            <a:ext cx="3357428" cy="2133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Footer Placeholder 4"/>
          <p:cNvSpPr>
            <a:spLocks noGrp="1"/>
          </p:cNvSpPr>
          <p:nvPr>
            <p:ph type="ftr" sz="quarter" idx="11"/>
          </p:nvPr>
        </p:nvSpPr>
        <p:spPr/>
        <p:txBody>
          <a:bodyPr/>
          <a:lstStyle/>
          <a:p>
            <a:r>
              <a:rPr lang="en-CA"/>
              <a:t>Geometric interpretations of vectors</a:t>
            </a:r>
          </a:p>
        </p:txBody>
      </p:sp>
      <p:sp>
        <p:nvSpPr>
          <p:cNvPr id="7" name="Slide Number Placeholder 6"/>
          <p:cNvSpPr>
            <a:spLocks noGrp="1"/>
          </p:cNvSpPr>
          <p:nvPr>
            <p:ph type="sldNum" sz="quarter" idx="12"/>
          </p:nvPr>
        </p:nvSpPr>
        <p:spPr/>
        <p:txBody>
          <a:bodyPr/>
          <a:lstStyle/>
          <a:p>
            <a:fld id="{42EF6DC8-DA9C-4533-8A40-BB00A2545AF8}" type="slidenum">
              <a:rPr lang="en-CA" smtClean="0"/>
              <a:pPr/>
              <a:t>12</a:t>
            </a:fld>
            <a:endParaRPr lang="en-CA"/>
          </a:p>
        </p:txBody>
      </p:sp>
      <p:pic>
        <p:nvPicPr>
          <p:cNvPr id="9" name="Audio 8">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8382000" y="6096000"/>
            <a:ext cx="609600" cy="609600"/>
          </a:xfrm>
          <a:prstGeom prst="rect">
            <a:avLst/>
          </a:prstGeom>
        </p:spPr>
      </p:pic>
    </p:spTree>
    <p:extLst>
      <p:ext uri="{BB962C8B-B14F-4D97-AF65-F5344CB8AC3E}">
        <p14:creationId xmlns:p14="http://schemas.microsoft.com/office/powerpoint/2010/main" val="1131585356"/>
      </p:ext>
    </p:extLst>
  </p:cSld>
  <p:clrMapOvr>
    <a:masterClrMapping/>
  </p:clrMapOvr>
  <mc:AlternateContent xmlns:mc="http://schemas.openxmlformats.org/markup-compatibility/2006" xmlns:p14="http://schemas.microsoft.com/office/powerpoint/2010/main">
    <mc:Choice Requires="p14">
      <p:transition spd="slow" p14:dur="2000" advTm="1422"/>
    </mc:Choice>
    <mc:Fallback xmlns="">
      <p:transition spd="slow" advTm="1422"/>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9"/>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9"/>
                </p:tgtEl>
              </p:cMediaNode>
            </p:audio>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t>Disclaimer</a:t>
            </a:r>
          </a:p>
        </p:txBody>
      </p:sp>
      <p:sp>
        <p:nvSpPr>
          <p:cNvPr id="3" name="Content Placeholder 2"/>
          <p:cNvSpPr>
            <a:spLocks noGrp="1"/>
          </p:cNvSpPr>
          <p:nvPr>
            <p:ph idx="1"/>
          </p:nvPr>
        </p:nvSpPr>
        <p:spPr/>
        <p:txBody>
          <a:bodyPr/>
          <a:lstStyle/>
          <a:p>
            <a:pPr marL="0" indent="0" algn="just">
              <a:buNone/>
            </a:pPr>
            <a:r>
              <a:rPr lang="en-CA" dirty="0"/>
              <a:t>These slides are provided for the </a:t>
            </a:r>
            <a:r>
              <a:rPr lang="en-CA" cap="small"/>
              <a:t>ne</a:t>
            </a:r>
            <a:r>
              <a:rPr lang="en-CA"/>
              <a:t> 112 </a:t>
            </a:r>
            <a:r>
              <a:rPr lang="en-CA" i="1" dirty="0"/>
              <a:t>Linear algebra for nanotechnology engineering</a:t>
            </a:r>
            <a:r>
              <a:rPr lang="en-CA" dirty="0"/>
              <a:t> course taught at the University of Waterloo. The material in it reflects the authors’ best judgment in light of the information available to them at the time of preparation. Any reliance on these course slides by any party for any other purpose are the responsibility of such parties. The authors accept no responsibility for damages, if any, suffered by any party as a result of decisions made or actions based on these course slides for any other purpose than that for which it was intended.</a:t>
            </a:r>
          </a:p>
          <a:p>
            <a:pPr marL="0" indent="0">
              <a:buNone/>
            </a:pPr>
            <a:endParaRPr lang="en-CA" dirty="0"/>
          </a:p>
        </p:txBody>
      </p:sp>
      <p:sp>
        <p:nvSpPr>
          <p:cNvPr id="4" name="Footer Placeholder 3"/>
          <p:cNvSpPr>
            <a:spLocks noGrp="1"/>
          </p:cNvSpPr>
          <p:nvPr>
            <p:ph type="ftr" sz="quarter" idx="11"/>
          </p:nvPr>
        </p:nvSpPr>
        <p:spPr/>
        <p:txBody>
          <a:bodyPr/>
          <a:lstStyle/>
          <a:p>
            <a:r>
              <a:rPr lang="en-CA"/>
              <a:t>Geometric interpretations of vectors</a:t>
            </a:r>
          </a:p>
        </p:txBody>
      </p:sp>
      <p:sp>
        <p:nvSpPr>
          <p:cNvPr id="6" name="Slide Number Placeholder 5"/>
          <p:cNvSpPr>
            <a:spLocks noGrp="1"/>
          </p:cNvSpPr>
          <p:nvPr>
            <p:ph type="sldNum" sz="quarter" idx="12"/>
          </p:nvPr>
        </p:nvSpPr>
        <p:spPr/>
        <p:txBody>
          <a:bodyPr/>
          <a:lstStyle/>
          <a:p>
            <a:fld id="{42EF6DC8-DA9C-4533-8A40-BB00A2545AF8}" type="slidenum">
              <a:rPr lang="en-CA" smtClean="0"/>
              <a:pPr/>
              <a:t>13</a:t>
            </a:fld>
            <a:endParaRPr lang="en-CA"/>
          </a:p>
        </p:txBody>
      </p:sp>
      <p:pic>
        <p:nvPicPr>
          <p:cNvPr id="8" name="Audio 7">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8382000" y="6096000"/>
            <a:ext cx="609600" cy="609600"/>
          </a:xfrm>
          <a:prstGeom prst="rect">
            <a:avLst/>
          </a:prstGeom>
        </p:spPr>
      </p:pic>
    </p:spTree>
    <p:extLst>
      <p:ext uri="{BB962C8B-B14F-4D97-AF65-F5344CB8AC3E}">
        <p14:creationId xmlns:p14="http://schemas.microsoft.com/office/powerpoint/2010/main" val="4272497073"/>
      </p:ext>
    </p:extLst>
  </p:cSld>
  <p:clrMapOvr>
    <a:masterClrMapping/>
  </p:clrMapOvr>
  <mc:AlternateContent xmlns:mc="http://schemas.openxmlformats.org/markup-compatibility/2006" xmlns:p14="http://schemas.microsoft.com/office/powerpoint/2010/main">
    <mc:Choice Requires="p14">
      <p:transition spd="slow" p14:dur="2000" advTm="3940"/>
    </mc:Choice>
    <mc:Fallback xmlns="">
      <p:transition spd="slow" advTm="394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8"/>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8"/>
                </p:tgtEl>
              </p:cMediaNode>
            </p:audio>
          </p:childTnLst>
        </p:cTn>
      </p:par>
    </p:tnLst>
  </p:timing>
</p:sld>
</file>

<file path=ppt/tags/tag1.xml><?xml version="1.0" encoding="utf-8"?>
<p:tagLst xmlns:a="http://schemas.openxmlformats.org/drawingml/2006/main" xmlns:r="http://schemas.openxmlformats.org/officeDocument/2006/relationships" xmlns:p="http://schemas.openxmlformats.org/presentationml/2006/main">
  <p:tag name="TIMING" val="|15.7"/>
</p:tagLst>
</file>

<file path=ppt/tags/tag2.xml><?xml version="1.0" encoding="utf-8"?>
<p:tagLst xmlns:a="http://schemas.openxmlformats.org/drawingml/2006/main" xmlns:r="http://schemas.openxmlformats.org/officeDocument/2006/relationships" xmlns:p="http://schemas.openxmlformats.org/presentationml/2006/main">
  <p:tag name="TIMING" val="|7.6|16.6|12.5"/>
</p:tagLst>
</file>

<file path=ppt/tags/tag3.xml><?xml version="1.0" encoding="utf-8"?>
<p:tagLst xmlns:a="http://schemas.openxmlformats.org/drawingml/2006/main" xmlns:r="http://schemas.openxmlformats.org/officeDocument/2006/relationships" xmlns:p="http://schemas.openxmlformats.org/presentationml/2006/main">
  <p:tag name="TIMING" val="|7.6|16.6|12.5"/>
</p:tagLst>
</file>

<file path=ppt/tags/tag4.xml><?xml version="1.0" encoding="utf-8"?>
<p:tagLst xmlns:a="http://schemas.openxmlformats.org/drawingml/2006/main" xmlns:r="http://schemas.openxmlformats.org/officeDocument/2006/relationships" xmlns:p="http://schemas.openxmlformats.org/presentationml/2006/main">
  <p:tag name="TIMING" val="|7.6|16.6|12.5"/>
</p:tagLst>
</file>

<file path=ppt/tags/tag5.xml><?xml version="1.0" encoding="utf-8"?>
<p:tagLst xmlns:a="http://schemas.openxmlformats.org/drawingml/2006/main" xmlns:r="http://schemas.openxmlformats.org/officeDocument/2006/relationships" xmlns:p="http://schemas.openxmlformats.org/presentationml/2006/main">
  <p:tag name="TIMING" val="|7.6|16.6|12.5"/>
</p:tagLst>
</file>

<file path=ppt/tags/tag6.xml><?xml version="1.0" encoding="utf-8"?>
<p:tagLst xmlns:a="http://schemas.openxmlformats.org/drawingml/2006/main" xmlns:r="http://schemas.openxmlformats.org/officeDocument/2006/relationships" xmlns:p="http://schemas.openxmlformats.org/presentationml/2006/main">
  <p:tag name="TIMING" val="|7.6|16.6|12.5"/>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17496</TotalTime>
  <Words>472</Words>
  <Application>Microsoft Office PowerPoint</Application>
  <PresentationFormat>On-screen Show (4:3)</PresentationFormat>
  <Paragraphs>70</Paragraphs>
  <Slides>13</Slides>
  <Notes>0</Notes>
  <HiddenSlides>0</HiddenSlides>
  <MMClips>13</MMClips>
  <ScaleCrop>false</ScaleCrop>
  <HeadingPairs>
    <vt:vector size="8" baseType="variant">
      <vt:variant>
        <vt:lpstr>Fonts Used</vt:lpstr>
      </vt:variant>
      <vt:variant>
        <vt:i4>8</vt:i4>
      </vt:variant>
      <vt:variant>
        <vt:lpstr>Theme</vt:lpstr>
      </vt:variant>
      <vt:variant>
        <vt:i4>1</vt:i4>
      </vt:variant>
      <vt:variant>
        <vt:lpstr>Embedded OLE Servers</vt:lpstr>
      </vt:variant>
      <vt:variant>
        <vt:i4>1</vt:i4>
      </vt:variant>
      <vt:variant>
        <vt:lpstr>Slide Titles</vt:lpstr>
      </vt:variant>
      <vt:variant>
        <vt:i4>13</vt:i4>
      </vt:variant>
    </vt:vector>
  </HeadingPairs>
  <TitlesOfParts>
    <vt:vector size="23" baseType="lpstr">
      <vt:lpstr>Arial</vt:lpstr>
      <vt:lpstr>Bookman Old Style</vt:lpstr>
      <vt:lpstr>Calibri</vt:lpstr>
      <vt:lpstr>Cambria</vt:lpstr>
      <vt:lpstr>Consolas</vt:lpstr>
      <vt:lpstr>Constantia</vt:lpstr>
      <vt:lpstr>Georgia</vt:lpstr>
      <vt:lpstr>Times New Roman</vt:lpstr>
      <vt:lpstr>Office Theme</vt:lpstr>
      <vt:lpstr>Equation</vt:lpstr>
      <vt:lpstr>2.1.4 Geometric interpretation of real higher-dimensional vectors</vt:lpstr>
      <vt:lpstr>Introduction</vt:lpstr>
      <vt:lpstr>4-dimensional vectors</vt:lpstr>
      <vt:lpstr>4-dimensional vectors</vt:lpstr>
      <vt:lpstr>n-dimensional vectors</vt:lpstr>
      <vt:lpstr>n-dimensional vectors</vt:lpstr>
      <vt:lpstr>n-dimensional vectors</vt:lpstr>
      <vt:lpstr>n-dimensional vectors</vt:lpstr>
      <vt:lpstr>Summary</vt:lpstr>
      <vt:lpstr>References</vt:lpstr>
      <vt:lpstr>Acknowledgments</vt:lpstr>
      <vt:lpstr>Colophon </vt:lpstr>
      <vt:lpstr>Disclaimer</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Douglas Wilhelm Harder</dc:creator>
  <cp:lastModifiedBy>Douglas Harder</cp:lastModifiedBy>
  <cp:revision>411</cp:revision>
  <dcterms:created xsi:type="dcterms:W3CDTF">2020-04-30T19:27:29Z</dcterms:created>
  <dcterms:modified xsi:type="dcterms:W3CDTF">2022-10-01T14:50:07Z</dcterms:modified>
</cp:coreProperties>
</file>